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258" r:id="rId6"/>
    <p:sldId id="259" r:id="rId7"/>
    <p:sldId id="261" r:id="rId8"/>
    <p:sldId id="266" r:id="rId9"/>
    <p:sldId id="260" r:id="rId10"/>
    <p:sldId id="271" r:id="rId11"/>
    <p:sldId id="294" r:id="rId12"/>
    <p:sldId id="273" r:id="rId13"/>
    <p:sldId id="295" r:id="rId14"/>
    <p:sldId id="296" r:id="rId15"/>
    <p:sldId id="297" r:id="rId16"/>
    <p:sldId id="298" r:id="rId17"/>
    <p:sldId id="315" r:id="rId18"/>
    <p:sldId id="272" r:id="rId19"/>
    <p:sldId id="317" r:id="rId20"/>
    <p:sldId id="275" r:id="rId21"/>
    <p:sldId id="276" r:id="rId22"/>
    <p:sldId id="277" r:id="rId23"/>
    <p:sldId id="278" r:id="rId24"/>
    <p:sldId id="280" r:id="rId25"/>
    <p:sldId id="279" r:id="rId26"/>
    <p:sldId id="309" r:id="rId27"/>
    <p:sldId id="264" r:id="rId28"/>
    <p:sldId id="303" r:id="rId29"/>
    <p:sldId id="305" r:id="rId30"/>
    <p:sldId id="306" r:id="rId31"/>
    <p:sldId id="282" r:id="rId32"/>
    <p:sldId id="313" r:id="rId33"/>
    <p:sldId id="312" r:id="rId3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18" d="100"/>
          <a:sy n="18" d="100"/>
        </p:scale>
        <p:origin x="2604"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A4DFB2-E776-4902-8C2E-3464741DF32D}" type="datetimeFigureOut">
              <a:rPr lang="nl-NL" smtClean="0"/>
              <a:t>13-7-2022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87424-0D99-4CE4-8A39-A217452708B6}" type="slidenum">
              <a:rPr lang="nl-NL" smtClean="0"/>
              <a:t>‹nr.›</a:t>
            </a:fld>
            <a:endParaRPr lang="nl-NL"/>
          </a:p>
        </p:txBody>
      </p:sp>
    </p:spTree>
    <p:extLst>
      <p:ext uri="{BB962C8B-B14F-4D97-AF65-F5344CB8AC3E}">
        <p14:creationId xmlns:p14="http://schemas.microsoft.com/office/powerpoint/2010/main" val="3214023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een wond te omschrijven bv bij de rapportage kan je TIME gebruiken, </a:t>
            </a:r>
          </a:p>
        </p:txBody>
      </p:sp>
      <p:sp>
        <p:nvSpPr>
          <p:cNvPr id="4" name="Tijdelijke aanduiding voor dianummer 3"/>
          <p:cNvSpPr>
            <a:spLocks noGrp="1"/>
          </p:cNvSpPr>
          <p:nvPr>
            <p:ph type="sldNum" sz="quarter" idx="5"/>
          </p:nvPr>
        </p:nvSpPr>
        <p:spPr/>
        <p:txBody>
          <a:bodyPr/>
          <a:lstStyle/>
          <a:p>
            <a:fld id="{CDFA7F53-4FCB-47BE-B412-4F05779DDB7E}" type="slidenum">
              <a:rPr lang="nl-NL" smtClean="0"/>
              <a:t>17</a:t>
            </a:fld>
            <a:endParaRPr lang="nl-NL"/>
          </a:p>
        </p:txBody>
      </p:sp>
    </p:spTree>
    <p:extLst>
      <p:ext uri="{BB962C8B-B14F-4D97-AF65-F5344CB8AC3E}">
        <p14:creationId xmlns:p14="http://schemas.microsoft.com/office/powerpoint/2010/main" val="3172854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Uitleg over </a:t>
            </a:r>
            <a:r>
              <a:rPr lang="nl-NL" dirty="0" err="1"/>
              <a:t>debrideren</a:t>
            </a:r>
            <a:r>
              <a:rPr lang="nl-NL" dirty="0"/>
              <a:t>…..</a:t>
            </a:r>
          </a:p>
        </p:txBody>
      </p:sp>
      <p:sp>
        <p:nvSpPr>
          <p:cNvPr id="4" name="Tijdelijke aanduiding voor dianummer 3"/>
          <p:cNvSpPr>
            <a:spLocks noGrp="1"/>
          </p:cNvSpPr>
          <p:nvPr>
            <p:ph type="sldNum" sz="quarter" idx="5"/>
          </p:nvPr>
        </p:nvSpPr>
        <p:spPr/>
        <p:txBody>
          <a:bodyPr/>
          <a:lstStyle/>
          <a:p>
            <a:fld id="{CDFA7F53-4FCB-47BE-B412-4F05779DDB7E}" type="slidenum">
              <a:rPr lang="nl-NL" smtClean="0"/>
              <a:t>23</a:t>
            </a:fld>
            <a:endParaRPr lang="nl-NL"/>
          </a:p>
        </p:txBody>
      </p:sp>
    </p:spTree>
    <p:extLst>
      <p:ext uri="{BB962C8B-B14F-4D97-AF65-F5344CB8AC3E}">
        <p14:creationId xmlns:p14="http://schemas.microsoft.com/office/powerpoint/2010/main" val="337370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Open deur:    sieraden, lange nagels lange mouwen,</a:t>
            </a:r>
          </a:p>
          <a:p>
            <a:r>
              <a:rPr lang="nl-NL" dirty="0"/>
              <a:t>Schoon werkveld</a:t>
            </a:r>
          </a:p>
          <a:p>
            <a:r>
              <a:rPr lang="nl-NL" dirty="0"/>
              <a:t>Voorbereiden wondzorg( spullen klaar leggen)</a:t>
            </a:r>
          </a:p>
          <a:p>
            <a:r>
              <a:rPr lang="nl-NL" dirty="0"/>
              <a:t>Handschoenen…..</a:t>
            </a:r>
          </a:p>
          <a:p>
            <a:r>
              <a:rPr lang="nl-NL" dirty="0"/>
              <a:t>Opslag materiaal</a:t>
            </a:r>
          </a:p>
          <a:p>
            <a:endParaRPr lang="nl-NL" dirty="0"/>
          </a:p>
        </p:txBody>
      </p:sp>
      <p:sp>
        <p:nvSpPr>
          <p:cNvPr id="4" name="Tijdelijke aanduiding voor dianummer 3"/>
          <p:cNvSpPr>
            <a:spLocks noGrp="1"/>
          </p:cNvSpPr>
          <p:nvPr>
            <p:ph type="sldNum" sz="quarter" idx="5"/>
          </p:nvPr>
        </p:nvSpPr>
        <p:spPr/>
        <p:txBody>
          <a:bodyPr/>
          <a:lstStyle/>
          <a:p>
            <a:fld id="{CDFA7F53-4FCB-47BE-B412-4F05779DDB7E}" type="slidenum">
              <a:rPr lang="nl-NL" smtClean="0"/>
              <a:t>24</a:t>
            </a:fld>
            <a:endParaRPr lang="nl-NL"/>
          </a:p>
        </p:txBody>
      </p:sp>
    </p:spTree>
    <p:extLst>
      <p:ext uri="{BB962C8B-B14F-4D97-AF65-F5344CB8AC3E}">
        <p14:creationId xmlns:p14="http://schemas.microsoft.com/office/powerpoint/2010/main" val="1399520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9D0AC8-F488-46AF-ACC4-30B2E579955E}"/>
              </a:ext>
            </a:extLst>
          </p:cNvPr>
          <p:cNvSpPr>
            <a:spLocks noGrp="1"/>
          </p:cNvSpPr>
          <p:nvPr>
            <p:ph type="ctrTitle" hasCustomPrompt="1"/>
          </p:nvPr>
        </p:nvSpPr>
        <p:spPr>
          <a:xfrm>
            <a:off x="1524000" y="1122363"/>
            <a:ext cx="9144000" cy="2387600"/>
          </a:xfrm>
        </p:spPr>
        <p:txBody>
          <a:bodyPr anchor="b"/>
          <a:lstStyle>
            <a:lvl1pPr algn="ctr">
              <a:defRPr sz="6000">
                <a:latin typeface="Franklin Gothic Demi" panose="020B0703020102020204" pitchFamily="34" charset="0"/>
              </a:defRPr>
            </a:lvl1pPr>
          </a:lstStyle>
          <a:p>
            <a:r>
              <a:rPr lang="nl-NL" dirty="0"/>
              <a:t>Titel</a:t>
            </a:r>
          </a:p>
        </p:txBody>
      </p:sp>
      <p:sp>
        <p:nvSpPr>
          <p:cNvPr id="3" name="Ondertitel 2">
            <a:extLst>
              <a:ext uri="{FF2B5EF4-FFF2-40B4-BE49-F238E27FC236}">
                <a16:creationId xmlns:a16="http://schemas.microsoft.com/office/drawing/2014/main" id="{E70F73E1-8F5E-4C09-B184-0215D434973A}"/>
              </a:ext>
            </a:extLst>
          </p:cNvPr>
          <p:cNvSpPr>
            <a:spLocks noGrp="1"/>
          </p:cNvSpPr>
          <p:nvPr>
            <p:ph type="subTitle" idx="1"/>
          </p:nvPr>
        </p:nvSpPr>
        <p:spPr>
          <a:xfrm>
            <a:off x="1524000" y="3602038"/>
            <a:ext cx="9144000" cy="1655762"/>
          </a:xfrm>
        </p:spPr>
        <p:txBody>
          <a:bodyPr/>
          <a:lstStyle>
            <a:lvl1pPr marL="0" indent="0" algn="ctr">
              <a:buNone/>
              <a:defRPr sz="2400">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114389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DAAB5-F1D1-4350-B921-AC085233810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1DC4B5F-9CB8-40F9-8E80-C6D50FC64E51}"/>
              </a:ext>
            </a:extLst>
          </p:cNvPr>
          <p:cNvSpPr>
            <a:spLocks noGrp="1"/>
          </p:cNvSpPr>
          <p:nvPr>
            <p:ph idx="1"/>
          </p:nvPr>
        </p:nvSpPr>
        <p:spPr>
          <a:xfrm>
            <a:off x="838200" y="1825625"/>
            <a:ext cx="10515600" cy="3438833"/>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143378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A1708A-ACB5-45BE-A5ED-452519DCECD2}"/>
              </a:ext>
            </a:extLst>
          </p:cNvPr>
          <p:cNvSpPr>
            <a:spLocks noGrp="1"/>
          </p:cNvSpPr>
          <p:nvPr>
            <p:ph type="title" hasCustomPrompt="1"/>
          </p:nvPr>
        </p:nvSpPr>
        <p:spPr>
          <a:xfrm>
            <a:off x="838200" y="768351"/>
            <a:ext cx="10515600" cy="1104838"/>
          </a:xfrm>
        </p:spPr>
        <p:txBody>
          <a:bodyPr anchor="b"/>
          <a:lstStyle>
            <a:lvl1pPr>
              <a:defRPr sz="6000"/>
            </a:lvl1pPr>
          </a:lstStyle>
          <a:p>
            <a:r>
              <a:rPr lang="nl-NL" dirty="0"/>
              <a:t>Titel</a:t>
            </a:r>
          </a:p>
        </p:txBody>
      </p:sp>
      <p:sp>
        <p:nvSpPr>
          <p:cNvPr id="3" name="Tijdelijke aanduiding voor tekst 2">
            <a:extLst>
              <a:ext uri="{FF2B5EF4-FFF2-40B4-BE49-F238E27FC236}">
                <a16:creationId xmlns:a16="http://schemas.microsoft.com/office/drawing/2014/main" id="{26BED534-87C4-4A3C-86D1-B95FB007BA85}"/>
              </a:ext>
            </a:extLst>
          </p:cNvPr>
          <p:cNvSpPr>
            <a:spLocks noGrp="1"/>
          </p:cNvSpPr>
          <p:nvPr>
            <p:ph type="body" idx="1"/>
          </p:nvPr>
        </p:nvSpPr>
        <p:spPr>
          <a:xfrm>
            <a:off x="838200" y="2028686"/>
            <a:ext cx="10515600" cy="30404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Tree>
    <p:extLst>
      <p:ext uri="{BB962C8B-B14F-4D97-AF65-F5344CB8AC3E}">
        <p14:creationId xmlns:p14="http://schemas.microsoft.com/office/powerpoint/2010/main" val="3438252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F35875-7272-4117-906F-2E439F30F92C}"/>
              </a:ext>
            </a:extLst>
          </p:cNvPr>
          <p:cNvSpPr>
            <a:spLocks noGrp="1"/>
          </p:cNvSpPr>
          <p:nvPr>
            <p:ph type="title" hasCustomPrompt="1"/>
          </p:nvPr>
        </p:nvSpPr>
        <p:spPr/>
        <p:txBody>
          <a:bodyPr/>
          <a:lstStyle>
            <a:lvl1pPr>
              <a:defRPr/>
            </a:lvl1pPr>
          </a:lstStyle>
          <a:p>
            <a:r>
              <a:rPr lang="nl-NL" dirty="0"/>
              <a:t>Titel</a:t>
            </a:r>
          </a:p>
        </p:txBody>
      </p:sp>
      <p:sp>
        <p:nvSpPr>
          <p:cNvPr id="3" name="Tijdelijke aanduiding voor inhoud 2">
            <a:extLst>
              <a:ext uri="{FF2B5EF4-FFF2-40B4-BE49-F238E27FC236}">
                <a16:creationId xmlns:a16="http://schemas.microsoft.com/office/drawing/2014/main" id="{EB747F77-344E-4D17-A739-94BE43A03BCC}"/>
              </a:ext>
            </a:extLst>
          </p:cNvPr>
          <p:cNvSpPr>
            <a:spLocks noGrp="1"/>
          </p:cNvSpPr>
          <p:nvPr>
            <p:ph sz="half" idx="1"/>
          </p:nvPr>
        </p:nvSpPr>
        <p:spPr>
          <a:xfrm>
            <a:off x="838200" y="1825625"/>
            <a:ext cx="5181600" cy="3358934"/>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7068C5EF-7B08-4D4D-91CE-6A0A03AA3ABC}"/>
              </a:ext>
            </a:extLst>
          </p:cNvPr>
          <p:cNvSpPr>
            <a:spLocks noGrp="1"/>
          </p:cNvSpPr>
          <p:nvPr>
            <p:ph sz="half" idx="2"/>
          </p:nvPr>
        </p:nvSpPr>
        <p:spPr>
          <a:xfrm>
            <a:off x="6172200" y="1825625"/>
            <a:ext cx="5181600" cy="33589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0686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33CC-E5A4-4D4D-A6EB-B8F809B57D0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1E6A385-009A-45E5-B097-83763AD11B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497D273-F372-43D2-B2C5-0A4864F0EB66}"/>
              </a:ext>
            </a:extLst>
          </p:cNvPr>
          <p:cNvSpPr>
            <a:spLocks noGrp="1"/>
          </p:cNvSpPr>
          <p:nvPr>
            <p:ph sz="half" idx="2"/>
          </p:nvPr>
        </p:nvSpPr>
        <p:spPr>
          <a:xfrm>
            <a:off x="839788" y="2505075"/>
            <a:ext cx="5157787" cy="277713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79F5F74-80B4-48ED-8562-49C44EB549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A0EF251-F071-4BC1-A6A0-3E470E74B095}"/>
              </a:ext>
            </a:extLst>
          </p:cNvPr>
          <p:cNvSpPr>
            <a:spLocks noGrp="1"/>
          </p:cNvSpPr>
          <p:nvPr>
            <p:ph sz="quarter" idx="4"/>
          </p:nvPr>
        </p:nvSpPr>
        <p:spPr>
          <a:xfrm>
            <a:off x="6172200" y="2505075"/>
            <a:ext cx="5183188" cy="277713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12540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797FE-D607-4D79-9B0A-9A7E581CBEC1}"/>
              </a:ext>
            </a:extLst>
          </p:cNvPr>
          <p:cNvSpPr>
            <a:spLocks noGrp="1"/>
          </p:cNvSpPr>
          <p:nvPr>
            <p:ph type="title" hasCustomPrompt="1"/>
          </p:nvPr>
        </p:nvSpPr>
        <p:spPr/>
        <p:txBody>
          <a:bodyPr/>
          <a:lstStyle>
            <a:lvl1pPr>
              <a:defRPr/>
            </a:lvl1pPr>
          </a:lstStyle>
          <a:p>
            <a:r>
              <a:rPr lang="nl-NL" dirty="0"/>
              <a:t>Titel</a:t>
            </a:r>
          </a:p>
        </p:txBody>
      </p:sp>
      <p:pic>
        <p:nvPicPr>
          <p:cNvPr id="7" name="Afbeelding 6" descr="Afbeelding met hoelahoep&#10;&#10;Automatisch gegenereerde beschrijving">
            <a:extLst>
              <a:ext uri="{FF2B5EF4-FFF2-40B4-BE49-F238E27FC236}">
                <a16:creationId xmlns:a16="http://schemas.microsoft.com/office/drawing/2014/main" id="{82BBA6A5-18F7-41EB-9D22-2348D7CDD5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4189" y="5184559"/>
            <a:ext cx="12824425" cy="2038687"/>
          </a:xfrm>
          <a:prstGeom prst="rect">
            <a:avLst/>
          </a:prstGeom>
        </p:spPr>
      </p:pic>
    </p:spTree>
    <p:extLst>
      <p:ext uri="{BB962C8B-B14F-4D97-AF65-F5344CB8AC3E}">
        <p14:creationId xmlns:p14="http://schemas.microsoft.com/office/powerpoint/2010/main" val="407558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6" name="Afbeelding 5" descr="Afbeelding met hoelahoep&#10;&#10;Automatisch gegenereerde beschrijving">
            <a:extLst>
              <a:ext uri="{FF2B5EF4-FFF2-40B4-BE49-F238E27FC236}">
                <a16:creationId xmlns:a16="http://schemas.microsoft.com/office/drawing/2014/main" id="{88AFE025-4A75-41D9-86F4-2F378F5F8B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4189" y="5184559"/>
            <a:ext cx="12824425" cy="2038687"/>
          </a:xfrm>
          <a:prstGeom prst="rect">
            <a:avLst/>
          </a:prstGeom>
        </p:spPr>
      </p:pic>
    </p:spTree>
    <p:extLst>
      <p:ext uri="{BB962C8B-B14F-4D97-AF65-F5344CB8AC3E}">
        <p14:creationId xmlns:p14="http://schemas.microsoft.com/office/powerpoint/2010/main" val="1818879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A20061-80BF-4A1D-910B-A2A4C466375B}"/>
              </a:ext>
            </a:extLst>
          </p:cNvPr>
          <p:cNvSpPr>
            <a:spLocks noGrp="1"/>
          </p:cNvSpPr>
          <p:nvPr>
            <p:ph type="title" hasCustomPrompt="1"/>
          </p:nvPr>
        </p:nvSpPr>
        <p:spPr>
          <a:xfrm>
            <a:off x="839788" y="457200"/>
            <a:ext cx="10515600" cy="530225"/>
          </a:xfrm>
        </p:spPr>
        <p:txBody>
          <a:bodyPr anchor="b"/>
          <a:lstStyle>
            <a:lvl1pPr>
              <a:defRPr sz="3200"/>
            </a:lvl1pPr>
          </a:lstStyle>
          <a:p>
            <a:r>
              <a:rPr lang="nl-NL" dirty="0"/>
              <a:t>Titel</a:t>
            </a:r>
          </a:p>
        </p:txBody>
      </p:sp>
      <p:sp>
        <p:nvSpPr>
          <p:cNvPr id="3" name="Tijdelijke aanduiding voor inhoud 2">
            <a:extLst>
              <a:ext uri="{FF2B5EF4-FFF2-40B4-BE49-F238E27FC236}">
                <a16:creationId xmlns:a16="http://schemas.microsoft.com/office/drawing/2014/main" id="{0AD8A3E0-20D4-4D25-8034-CFE0139018B4}"/>
              </a:ext>
            </a:extLst>
          </p:cNvPr>
          <p:cNvSpPr>
            <a:spLocks noGrp="1"/>
          </p:cNvSpPr>
          <p:nvPr>
            <p:ph idx="1"/>
          </p:nvPr>
        </p:nvSpPr>
        <p:spPr>
          <a:xfrm>
            <a:off x="5183188" y="1136342"/>
            <a:ext cx="6172200" cy="4119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99CD095-F6DF-412B-8F41-D914355FE354}"/>
              </a:ext>
            </a:extLst>
          </p:cNvPr>
          <p:cNvSpPr>
            <a:spLocks noGrp="1"/>
          </p:cNvSpPr>
          <p:nvPr>
            <p:ph type="body" sz="half" idx="2"/>
          </p:nvPr>
        </p:nvSpPr>
        <p:spPr>
          <a:xfrm>
            <a:off x="839788" y="1136342"/>
            <a:ext cx="3932237" cy="41192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Tree>
    <p:extLst>
      <p:ext uri="{BB962C8B-B14F-4D97-AF65-F5344CB8AC3E}">
        <p14:creationId xmlns:p14="http://schemas.microsoft.com/office/powerpoint/2010/main" val="1775414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2DD87-9FEB-454D-8BBF-24A8F228008B}"/>
              </a:ext>
            </a:extLst>
          </p:cNvPr>
          <p:cNvSpPr>
            <a:spLocks noGrp="1"/>
          </p:cNvSpPr>
          <p:nvPr>
            <p:ph type="title" hasCustomPrompt="1"/>
          </p:nvPr>
        </p:nvSpPr>
        <p:spPr>
          <a:xfrm>
            <a:off x="839788" y="457200"/>
            <a:ext cx="3932237" cy="466078"/>
          </a:xfrm>
        </p:spPr>
        <p:txBody>
          <a:bodyPr anchor="b"/>
          <a:lstStyle>
            <a:lvl1pPr>
              <a:defRPr sz="3200"/>
            </a:lvl1pPr>
          </a:lstStyle>
          <a:p>
            <a:r>
              <a:rPr lang="nl-NL" dirty="0"/>
              <a:t>Titel</a:t>
            </a:r>
          </a:p>
        </p:txBody>
      </p:sp>
      <p:sp>
        <p:nvSpPr>
          <p:cNvPr id="3" name="Tijdelijke aanduiding voor afbeelding 2">
            <a:extLst>
              <a:ext uri="{FF2B5EF4-FFF2-40B4-BE49-F238E27FC236}">
                <a16:creationId xmlns:a16="http://schemas.microsoft.com/office/drawing/2014/main" id="{FA7D80D3-E566-4033-927C-94DC07870E03}"/>
              </a:ext>
            </a:extLst>
          </p:cNvPr>
          <p:cNvSpPr>
            <a:spLocks noGrp="1"/>
          </p:cNvSpPr>
          <p:nvPr>
            <p:ph type="pic" idx="1"/>
          </p:nvPr>
        </p:nvSpPr>
        <p:spPr>
          <a:xfrm>
            <a:off x="5183188" y="457201"/>
            <a:ext cx="6172200" cy="47273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a:extLst>
              <a:ext uri="{FF2B5EF4-FFF2-40B4-BE49-F238E27FC236}">
                <a16:creationId xmlns:a16="http://schemas.microsoft.com/office/drawing/2014/main" id="{C34D0E86-B21A-4853-A6B9-DBBBB7212280}"/>
              </a:ext>
            </a:extLst>
          </p:cNvPr>
          <p:cNvSpPr>
            <a:spLocks noGrp="1"/>
          </p:cNvSpPr>
          <p:nvPr>
            <p:ph type="body" sz="half" idx="2"/>
          </p:nvPr>
        </p:nvSpPr>
        <p:spPr>
          <a:xfrm>
            <a:off x="839788" y="1065320"/>
            <a:ext cx="3932237" cy="41192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Tree>
    <p:extLst>
      <p:ext uri="{BB962C8B-B14F-4D97-AF65-F5344CB8AC3E}">
        <p14:creationId xmlns:p14="http://schemas.microsoft.com/office/powerpoint/2010/main" val="375469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042110F-2535-4280-A472-EC8549B398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Titel</a:t>
            </a:r>
          </a:p>
        </p:txBody>
      </p:sp>
      <p:sp>
        <p:nvSpPr>
          <p:cNvPr id="3" name="Tijdelijke aanduiding voor tekst 2">
            <a:extLst>
              <a:ext uri="{FF2B5EF4-FFF2-40B4-BE49-F238E27FC236}">
                <a16:creationId xmlns:a16="http://schemas.microsoft.com/office/drawing/2014/main" id="{5A8545F8-009C-4DE7-8CAC-B0C8AB29D1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7" name="Afbeelding 6" descr="Afbeelding met hoelahoep&#10;&#10;Automatisch gegenereerde beschrijving">
            <a:extLst>
              <a:ext uri="{FF2B5EF4-FFF2-40B4-BE49-F238E27FC236}">
                <a16:creationId xmlns:a16="http://schemas.microsoft.com/office/drawing/2014/main" id="{A6C0D7BD-885C-4ECE-97C4-C8337EEA362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04189" y="5184559"/>
            <a:ext cx="12824425" cy="2038687"/>
          </a:xfrm>
          <a:prstGeom prst="rect">
            <a:avLst/>
          </a:prstGeom>
        </p:spPr>
      </p:pic>
    </p:spTree>
    <p:extLst>
      <p:ext uri="{BB962C8B-B14F-4D97-AF65-F5344CB8AC3E}">
        <p14:creationId xmlns:p14="http://schemas.microsoft.com/office/powerpoint/2010/main" val="1784479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lnSpc>
          <a:spcPct val="90000"/>
        </a:lnSpc>
        <a:spcBef>
          <a:spcPct val="0"/>
        </a:spcBef>
        <a:buNone/>
        <a:defRPr sz="4400" kern="1200">
          <a:solidFill>
            <a:srgbClr val="008989"/>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5.xml"/><Relationship Id="rId3" Type="http://schemas.openxmlformats.org/officeDocument/2006/relationships/slide" Target="slide4.xml"/><Relationship Id="rId7" Type="http://schemas.openxmlformats.org/officeDocument/2006/relationships/slide" Target="slide9.xml"/><Relationship Id="rId12" Type="http://schemas.openxmlformats.org/officeDocument/2006/relationships/slide" Target="slide2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23.xml"/><Relationship Id="rId5" Type="http://schemas.openxmlformats.org/officeDocument/2006/relationships/slide" Target="slide6.xml"/><Relationship Id="rId10" Type="http://schemas.openxmlformats.org/officeDocument/2006/relationships/slide" Target="slide16.xml"/><Relationship Id="rId4" Type="http://schemas.openxmlformats.org/officeDocument/2006/relationships/slide" Target="slide5.xml"/><Relationship Id="rId9" Type="http://schemas.openxmlformats.org/officeDocument/2006/relationships/slide" Target="slide15.xml"/><Relationship Id="rId14" Type="http://schemas.openxmlformats.org/officeDocument/2006/relationships/slide" Target="slide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hyperlink" Target="https://www.wcswondenboek.nl/book"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EB19D3-0C01-4CB6-AF9A-521083EB78F2}"/>
              </a:ext>
            </a:extLst>
          </p:cNvPr>
          <p:cNvSpPr>
            <a:spLocks noGrp="1"/>
          </p:cNvSpPr>
          <p:nvPr>
            <p:ph type="ctrTitle"/>
          </p:nvPr>
        </p:nvSpPr>
        <p:spPr>
          <a:xfrm>
            <a:off x="1524000" y="1122363"/>
            <a:ext cx="9144000" cy="1798390"/>
          </a:xfrm>
        </p:spPr>
        <p:txBody>
          <a:bodyPr/>
          <a:lstStyle/>
          <a:p>
            <a:r>
              <a:rPr lang="nl-NL" dirty="0"/>
              <a:t>Algemene wondbehandeling</a:t>
            </a:r>
          </a:p>
        </p:txBody>
      </p:sp>
      <p:sp>
        <p:nvSpPr>
          <p:cNvPr id="3" name="Ondertitel 2">
            <a:extLst>
              <a:ext uri="{FF2B5EF4-FFF2-40B4-BE49-F238E27FC236}">
                <a16:creationId xmlns:a16="http://schemas.microsoft.com/office/drawing/2014/main" id="{7D42CDB2-1935-4303-98E8-775EC7718265}"/>
              </a:ext>
            </a:extLst>
          </p:cNvPr>
          <p:cNvSpPr>
            <a:spLocks noGrp="1"/>
          </p:cNvSpPr>
          <p:nvPr>
            <p:ph type="subTitle" idx="1"/>
          </p:nvPr>
        </p:nvSpPr>
        <p:spPr>
          <a:xfrm>
            <a:off x="1524000" y="3222594"/>
            <a:ext cx="9144000" cy="1704513"/>
          </a:xfrm>
        </p:spPr>
        <p:txBody>
          <a:bodyPr/>
          <a:lstStyle/>
          <a:p>
            <a:endParaRPr lang="nl-NL" dirty="0"/>
          </a:p>
        </p:txBody>
      </p:sp>
    </p:spTree>
    <p:extLst>
      <p:ext uri="{BB962C8B-B14F-4D97-AF65-F5344CB8AC3E}">
        <p14:creationId xmlns:p14="http://schemas.microsoft.com/office/powerpoint/2010/main" val="1172685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450495-D565-409A-BB41-33EE5BE13E73}"/>
              </a:ext>
            </a:extLst>
          </p:cNvPr>
          <p:cNvSpPr>
            <a:spLocks noGrp="1"/>
          </p:cNvSpPr>
          <p:nvPr>
            <p:ph type="title"/>
          </p:nvPr>
        </p:nvSpPr>
        <p:spPr/>
        <p:txBody>
          <a:bodyPr/>
          <a:lstStyle/>
          <a:p>
            <a:pPr algn="l"/>
            <a:r>
              <a:rPr lang="nl-NL" dirty="0"/>
              <a:t>Hemostase</a:t>
            </a:r>
          </a:p>
        </p:txBody>
      </p:sp>
      <p:sp>
        <p:nvSpPr>
          <p:cNvPr id="3" name="Tijdelijke aanduiding voor inhoud 2">
            <a:extLst>
              <a:ext uri="{FF2B5EF4-FFF2-40B4-BE49-F238E27FC236}">
                <a16:creationId xmlns:a16="http://schemas.microsoft.com/office/drawing/2014/main" id="{9797C3D1-DD0C-4AA9-AFC5-C3076BBE21B7}"/>
              </a:ext>
            </a:extLst>
          </p:cNvPr>
          <p:cNvSpPr>
            <a:spLocks noGrp="1"/>
          </p:cNvSpPr>
          <p:nvPr>
            <p:ph idx="1"/>
          </p:nvPr>
        </p:nvSpPr>
        <p:spPr/>
        <p:txBody>
          <a:bodyPr/>
          <a:lstStyle/>
          <a:p>
            <a:pPr marL="0" indent="0">
              <a:buNone/>
            </a:pPr>
            <a:r>
              <a:rPr lang="nl-NL" dirty="0"/>
              <a:t>Hemostase betekent letterlijk bloedstolling. De hemostase begint onmiddellijk na het ontstaan van de wond.</a:t>
            </a:r>
          </a:p>
          <a:p>
            <a:pPr marL="0" indent="0">
              <a:buNone/>
            </a:pPr>
            <a:endParaRPr lang="nl-NL" dirty="0"/>
          </a:p>
          <a:p>
            <a:pPr marL="0" indent="0">
              <a:buNone/>
            </a:pPr>
            <a:endParaRPr lang="nl-NL" dirty="0"/>
          </a:p>
          <a:p>
            <a:endParaRPr lang="nl-NL" dirty="0"/>
          </a:p>
        </p:txBody>
      </p:sp>
      <p:pic>
        <p:nvPicPr>
          <p:cNvPr id="4" name="Afbeelding 3">
            <a:extLst>
              <a:ext uri="{FF2B5EF4-FFF2-40B4-BE49-F238E27FC236}">
                <a16:creationId xmlns:a16="http://schemas.microsoft.com/office/drawing/2014/main" id="{CA7ABBA2-B631-484D-9C21-9788FE38F17F}"/>
              </a:ext>
            </a:extLst>
          </p:cNvPr>
          <p:cNvPicPr>
            <a:picLocks noChangeAspect="1"/>
          </p:cNvPicPr>
          <p:nvPr/>
        </p:nvPicPr>
        <p:blipFill rotWithShape="1">
          <a:blip r:embed="rId2">
            <a:extLst>
              <a:ext uri="{28A0092B-C50C-407E-A947-70E740481C1C}">
                <a14:useLocalDpi xmlns:a14="http://schemas.microsoft.com/office/drawing/2010/main" val="0"/>
              </a:ext>
            </a:extLst>
          </a:blip>
          <a:srcRect l="-379" t="-1344" r="379" b="1344"/>
          <a:stretch/>
        </p:blipFill>
        <p:spPr>
          <a:xfrm>
            <a:off x="949618" y="2621529"/>
            <a:ext cx="7283270" cy="2872508"/>
          </a:xfrm>
          <a:prstGeom prst="rect">
            <a:avLst/>
          </a:prstGeom>
        </p:spPr>
      </p:pic>
    </p:spTree>
    <p:extLst>
      <p:ext uri="{BB962C8B-B14F-4D97-AF65-F5344CB8AC3E}">
        <p14:creationId xmlns:p14="http://schemas.microsoft.com/office/powerpoint/2010/main" val="2261674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05D2F3-3DCB-4380-A7AC-24AD8DD32DA2}"/>
              </a:ext>
            </a:extLst>
          </p:cNvPr>
          <p:cNvSpPr>
            <a:spLocks noGrp="1"/>
          </p:cNvSpPr>
          <p:nvPr>
            <p:ph type="title"/>
          </p:nvPr>
        </p:nvSpPr>
        <p:spPr/>
        <p:txBody>
          <a:bodyPr/>
          <a:lstStyle/>
          <a:p>
            <a:pPr algn="l"/>
            <a:r>
              <a:rPr lang="nl-NL" dirty="0"/>
              <a:t>Inflammatie</a:t>
            </a:r>
          </a:p>
        </p:txBody>
      </p:sp>
      <p:sp>
        <p:nvSpPr>
          <p:cNvPr id="3" name="Tijdelijke aanduiding voor inhoud 2">
            <a:extLst>
              <a:ext uri="{FF2B5EF4-FFF2-40B4-BE49-F238E27FC236}">
                <a16:creationId xmlns:a16="http://schemas.microsoft.com/office/drawing/2014/main" id="{43F33DAA-2910-42EA-89A3-BB5B8DE8B542}"/>
              </a:ext>
            </a:extLst>
          </p:cNvPr>
          <p:cNvSpPr>
            <a:spLocks noGrp="1"/>
          </p:cNvSpPr>
          <p:nvPr>
            <p:ph idx="1"/>
          </p:nvPr>
        </p:nvSpPr>
        <p:spPr>
          <a:xfrm>
            <a:off x="838200" y="1825625"/>
            <a:ext cx="4946670" cy="3438833"/>
          </a:xfrm>
        </p:spPr>
        <p:txBody>
          <a:bodyPr>
            <a:normAutofit lnSpcReduction="10000"/>
          </a:bodyPr>
          <a:lstStyle/>
          <a:p>
            <a:pPr marL="0" indent="0">
              <a:buNone/>
            </a:pPr>
            <a:r>
              <a:rPr lang="nl-NL" dirty="0"/>
              <a:t>Wanneer de bloeding eenmaal onder controle is, verplaatsen de ontstekingscellen zich en komen in de wond terecht. Tijdens deze fase wordt de wond en het omringende weefsel geïnfiltreerd door achtereenvolgens neutrofielen, macrofagen en lymfocyten</a:t>
            </a:r>
          </a:p>
          <a:p>
            <a:endParaRPr lang="nl-NL" dirty="0"/>
          </a:p>
        </p:txBody>
      </p:sp>
      <p:pic>
        <p:nvPicPr>
          <p:cNvPr id="4" name="Afbeelding 3">
            <a:extLst>
              <a:ext uri="{FF2B5EF4-FFF2-40B4-BE49-F238E27FC236}">
                <a16:creationId xmlns:a16="http://schemas.microsoft.com/office/drawing/2014/main" id="{AA4C2982-8070-443B-8631-6EE1B8ADFFE3}"/>
              </a:ext>
            </a:extLst>
          </p:cNvPr>
          <p:cNvPicPr>
            <a:picLocks noChangeAspect="1"/>
          </p:cNvPicPr>
          <p:nvPr/>
        </p:nvPicPr>
        <p:blipFill rotWithShape="1">
          <a:blip r:embed="rId2">
            <a:extLst>
              <a:ext uri="{28A0092B-C50C-407E-A947-70E740481C1C}">
                <a14:useLocalDpi xmlns:a14="http://schemas.microsoft.com/office/drawing/2010/main" val="0"/>
              </a:ext>
            </a:extLst>
          </a:blip>
          <a:srcRect l="5303" r="5061"/>
          <a:stretch/>
        </p:blipFill>
        <p:spPr>
          <a:xfrm>
            <a:off x="5784870" y="1941035"/>
            <a:ext cx="6215030" cy="2773781"/>
          </a:xfrm>
          <a:prstGeom prst="rect">
            <a:avLst/>
          </a:prstGeom>
        </p:spPr>
      </p:pic>
    </p:spTree>
    <p:extLst>
      <p:ext uri="{BB962C8B-B14F-4D97-AF65-F5344CB8AC3E}">
        <p14:creationId xmlns:p14="http://schemas.microsoft.com/office/powerpoint/2010/main" val="2676733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198731-2A81-4E2C-B37E-7B7F2F5C25B9}"/>
              </a:ext>
            </a:extLst>
          </p:cNvPr>
          <p:cNvSpPr>
            <a:spLocks noGrp="1"/>
          </p:cNvSpPr>
          <p:nvPr>
            <p:ph type="title"/>
          </p:nvPr>
        </p:nvSpPr>
        <p:spPr/>
        <p:txBody>
          <a:bodyPr/>
          <a:lstStyle/>
          <a:p>
            <a:pPr algn="l"/>
            <a:r>
              <a:rPr lang="nl-NL" dirty="0"/>
              <a:t>Proliferatiefase</a:t>
            </a:r>
          </a:p>
        </p:txBody>
      </p:sp>
      <p:sp>
        <p:nvSpPr>
          <p:cNvPr id="3" name="Tijdelijke aanduiding voor inhoud 2">
            <a:extLst>
              <a:ext uri="{FF2B5EF4-FFF2-40B4-BE49-F238E27FC236}">
                <a16:creationId xmlns:a16="http://schemas.microsoft.com/office/drawing/2014/main" id="{852FB484-3002-4F17-A59F-97FC3945BF0D}"/>
              </a:ext>
            </a:extLst>
          </p:cNvPr>
          <p:cNvSpPr>
            <a:spLocks noGrp="1"/>
          </p:cNvSpPr>
          <p:nvPr>
            <p:ph idx="1"/>
          </p:nvPr>
        </p:nvSpPr>
        <p:spPr>
          <a:xfrm>
            <a:off x="838200" y="1825625"/>
            <a:ext cx="4825753" cy="3891594"/>
          </a:xfrm>
        </p:spPr>
        <p:txBody>
          <a:bodyPr/>
          <a:lstStyle/>
          <a:p>
            <a:pPr marL="0" indent="0">
              <a:buNone/>
            </a:pPr>
            <a:r>
              <a:rPr lang="nl-NL" dirty="0"/>
              <a:t>De proliferatiefase, die gewoonlijk de inflammatiefase overlapt, kenmerkt zich door de her-</a:t>
            </a:r>
            <a:r>
              <a:rPr lang="nl-NL" dirty="0" err="1"/>
              <a:t>epithelialisatie</a:t>
            </a:r>
            <a:r>
              <a:rPr lang="nl-NL" dirty="0"/>
              <a:t>, waarbij epitheelcellen worden aangemaakt, die zich vervolgens over de voorlopige matrix in de wond verspreiden</a:t>
            </a:r>
          </a:p>
          <a:p>
            <a:endParaRPr lang="nl-NL" dirty="0"/>
          </a:p>
        </p:txBody>
      </p:sp>
      <p:pic>
        <p:nvPicPr>
          <p:cNvPr id="4" name="Afbeelding 3">
            <a:extLst>
              <a:ext uri="{FF2B5EF4-FFF2-40B4-BE49-F238E27FC236}">
                <a16:creationId xmlns:a16="http://schemas.microsoft.com/office/drawing/2014/main" id="{39F41641-8E2E-4480-864A-6978372CD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2416" y="1903197"/>
            <a:ext cx="6508139" cy="2701077"/>
          </a:xfrm>
          <a:prstGeom prst="rect">
            <a:avLst/>
          </a:prstGeom>
        </p:spPr>
      </p:pic>
    </p:spTree>
    <p:extLst>
      <p:ext uri="{BB962C8B-B14F-4D97-AF65-F5344CB8AC3E}">
        <p14:creationId xmlns:p14="http://schemas.microsoft.com/office/powerpoint/2010/main" val="1824075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62DD30D3-6BE4-4669-AABC-F614BF995A79}"/>
              </a:ext>
            </a:extLst>
          </p:cNvPr>
          <p:cNvSpPr txBox="1"/>
          <p:nvPr/>
        </p:nvSpPr>
        <p:spPr>
          <a:xfrm>
            <a:off x="889233" y="369116"/>
            <a:ext cx="8252670" cy="769441"/>
          </a:xfrm>
          <a:prstGeom prst="rect">
            <a:avLst/>
          </a:prstGeom>
          <a:noFill/>
        </p:spPr>
        <p:txBody>
          <a:bodyPr wrap="square">
            <a:spAutoFit/>
          </a:bodyPr>
          <a:lstStyle/>
          <a:p>
            <a:r>
              <a:rPr lang="nl-NL" sz="4400" dirty="0" err="1">
                <a:solidFill>
                  <a:srgbClr val="008989"/>
                </a:solidFill>
                <a:latin typeface="Franklin Gothic Demi" panose="020B0703020102020204" pitchFamily="34" charset="0"/>
                <a:ea typeface="+mj-ea"/>
                <a:cs typeface="+mj-cs"/>
              </a:rPr>
              <a:t>Hermodelleringsfase</a:t>
            </a:r>
            <a:endParaRPr lang="nl-NL" sz="4400" dirty="0">
              <a:solidFill>
                <a:srgbClr val="008989"/>
              </a:solidFill>
              <a:latin typeface="Franklin Gothic Demi" panose="020B0703020102020204" pitchFamily="34" charset="0"/>
              <a:ea typeface="+mj-ea"/>
              <a:cs typeface="+mj-cs"/>
            </a:endParaRPr>
          </a:p>
        </p:txBody>
      </p:sp>
      <p:sp>
        <p:nvSpPr>
          <p:cNvPr id="5" name="Tekstvak 4">
            <a:extLst>
              <a:ext uri="{FF2B5EF4-FFF2-40B4-BE49-F238E27FC236}">
                <a16:creationId xmlns:a16="http://schemas.microsoft.com/office/drawing/2014/main" id="{4D21BFFC-8D41-4ADC-BDB6-B2FD75460996}"/>
              </a:ext>
            </a:extLst>
          </p:cNvPr>
          <p:cNvSpPr txBox="1"/>
          <p:nvPr/>
        </p:nvSpPr>
        <p:spPr>
          <a:xfrm>
            <a:off x="889233" y="1233182"/>
            <a:ext cx="8252670" cy="923330"/>
          </a:xfrm>
          <a:prstGeom prst="rect">
            <a:avLst/>
          </a:prstGeom>
          <a:noFill/>
        </p:spPr>
        <p:txBody>
          <a:bodyPr wrap="square">
            <a:spAutoFit/>
          </a:bodyPr>
          <a:lstStyle/>
          <a:p>
            <a:pPr marL="0" indent="0">
              <a:buNone/>
            </a:pPr>
            <a:r>
              <a:rPr lang="nl-NL" dirty="0"/>
              <a:t>Tijdens deze hermodelleringsfase vindt de verdere aanmaak van collageenweefsel plaats, waardoor de rekbaarheid van het weefsel toeneemt. Deze fase kan wel tot twee jaar duren.</a:t>
            </a:r>
          </a:p>
        </p:txBody>
      </p:sp>
      <p:pic>
        <p:nvPicPr>
          <p:cNvPr id="6" name="Afbeelding 5">
            <a:extLst>
              <a:ext uri="{FF2B5EF4-FFF2-40B4-BE49-F238E27FC236}">
                <a16:creationId xmlns:a16="http://schemas.microsoft.com/office/drawing/2014/main" id="{5F274F48-92E3-44D3-8548-6C03F2ACAEDF}"/>
              </a:ext>
            </a:extLst>
          </p:cNvPr>
          <p:cNvPicPr>
            <a:picLocks noChangeAspect="1"/>
          </p:cNvPicPr>
          <p:nvPr/>
        </p:nvPicPr>
        <p:blipFill rotWithShape="1">
          <a:blip r:embed="rId2">
            <a:extLst>
              <a:ext uri="{28A0092B-C50C-407E-A947-70E740481C1C}">
                <a14:useLocalDpi xmlns:a14="http://schemas.microsoft.com/office/drawing/2010/main" val="0"/>
              </a:ext>
            </a:extLst>
          </a:blip>
          <a:srcRect l="4273" t="-1022" r="3972" b="1022"/>
          <a:stretch/>
        </p:blipFill>
        <p:spPr>
          <a:xfrm>
            <a:off x="889233" y="2466363"/>
            <a:ext cx="5986718" cy="2724761"/>
          </a:xfrm>
          <a:prstGeom prst="rect">
            <a:avLst/>
          </a:prstGeom>
        </p:spPr>
      </p:pic>
    </p:spTree>
    <p:extLst>
      <p:ext uri="{BB962C8B-B14F-4D97-AF65-F5344CB8AC3E}">
        <p14:creationId xmlns:p14="http://schemas.microsoft.com/office/powerpoint/2010/main" val="3159813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EB5D97-FCCC-439D-A399-EB3DDA4E406F}"/>
              </a:ext>
            </a:extLst>
          </p:cNvPr>
          <p:cNvSpPr>
            <a:spLocks noGrp="1"/>
          </p:cNvSpPr>
          <p:nvPr>
            <p:ph type="title"/>
          </p:nvPr>
        </p:nvSpPr>
        <p:spPr>
          <a:xfrm>
            <a:off x="838200" y="365125"/>
            <a:ext cx="10515600" cy="816403"/>
          </a:xfrm>
        </p:spPr>
        <p:txBody>
          <a:bodyPr>
            <a:normAutofit/>
          </a:bodyPr>
          <a:lstStyle/>
          <a:p>
            <a:r>
              <a:rPr lang="nl-NL" dirty="0"/>
              <a:t>7. Belemmerende factoren wondgenezing</a:t>
            </a:r>
          </a:p>
        </p:txBody>
      </p:sp>
      <p:graphicFrame>
        <p:nvGraphicFramePr>
          <p:cNvPr id="15" name="Tijdelijke aanduiding voor inhoud 14">
            <a:extLst>
              <a:ext uri="{FF2B5EF4-FFF2-40B4-BE49-F238E27FC236}">
                <a16:creationId xmlns:a16="http://schemas.microsoft.com/office/drawing/2014/main" id="{B5187D14-BDD2-49FA-9EFC-A6604B7E4D75}"/>
              </a:ext>
            </a:extLst>
          </p:cNvPr>
          <p:cNvGraphicFramePr>
            <a:graphicFrameLocks noGrp="1"/>
          </p:cNvGraphicFramePr>
          <p:nvPr>
            <p:ph idx="1"/>
            <p:extLst>
              <p:ext uri="{D42A27DB-BD31-4B8C-83A1-F6EECF244321}">
                <p14:modId xmlns:p14="http://schemas.microsoft.com/office/powerpoint/2010/main" val="2051686951"/>
              </p:ext>
            </p:extLst>
          </p:nvPr>
        </p:nvGraphicFramePr>
        <p:xfrm>
          <a:off x="1696357" y="1181528"/>
          <a:ext cx="8799285" cy="5000296"/>
        </p:xfrm>
        <a:graphic>
          <a:graphicData uri="http://schemas.openxmlformats.org/drawingml/2006/table">
            <a:tbl>
              <a:tblPr/>
              <a:tblGrid>
                <a:gridCol w="1231387">
                  <a:extLst>
                    <a:ext uri="{9D8B030D-6E8A-4147-A177-3AD203B41FA5}">
                      <a16:colId xmlns:a16="http://schemas.microsoft.com/office/drawing/2014/main" val="44151075"/>
                    </a:ext>
                  </a:extLst>
                </a:gridCol>
                <a:gridCol w="3745468">
                  <a:extLst>
                    <a:ext uri="{9D8B030D-6E8A-4147-A177-3AD203B41FA5}">
                      <a16:colId xmlns:a16="http://schemas.microsoft.com/office/drawing/2014/main" val="2003725739"/>
                    </a:ext>
                  </a:extLst>
                </a:gridCol>
                <a:gridCol w="3822430">
                  <a:extLst>
                    <a:ext uri="{9D8B030D-6E8A-4147-A177-3AD203B41FA5}">
                      <a16:colId xmlns:a16="http://schemas.microsoft.com/office/drawing/2014/main" val="1016444098"/>
                    </a:ext>
                  </a:extLst>
                </a:gridCol>
              </a:tblGrid>
              <a:tr h="289265">
                <a:tc>
                  <a:txBody>
                    <a:bodyPr/>
                    <a:lstStyle/>
                    <a:p>
                      <a:pPr algn="l" fontAlgn="b"/>
                      <a:r>
                        <a:rPr lang="nl-NL" sz="1200" b="0" i="0" u="none" strike="noStrike">
                          <a:solidFill>
                            <a:srgbClr val="000000"/>
                          </a:solidFill>
                          <a:effectLst/>
                          <a:latin typeface="Calibri" panose="020F0502020204030204" pitchFamily="34" charset="0"/>
                        </a:rPr>
                        <a:t> </a:t>
                      </a:r>
                    </a:p>
                  </a:txBody>
                  <a:tcPr marL="6350" marR="6350" marT="635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nl-NL" sz="2000" b="1" i="0" u="none" strike="noStrike">
                          <a:solidFill>
                            <a:srgbClr val="000000"/>
                          </a:solidFill>
                          <a:effectLst/>
                          <a:latin typeface="Calibri" panose="020F0502020204030204" pitchFamily="34" charset="0"/>
                        </a:rPr>
                        <a:t>  Lokale factoren</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nl-NL" sz="2000" b="1" i="0" u="none" strike="noStrike">
                          <a:solidFill>
                            <a:srgbClr val="000000"/>
                          </a:solidFill>
                          <a:effectLst/>
                          <a:latin typeface="Calibri" panose="020F0502020204030204" pitchFamily="34" charset="0"/>
                        </a:rPr>
                        <a:t>  Systemsche factoren</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131083"/>
                  </a:ext>
                </a:extLst>
              </a:tr>
              <a:tr h="334939">
                <a:tc rowSpan="7">
                  <a:txBody>
                    <a:bodyPr/>
                    <a:lstStyle/>
                    <a:p>
                      <a:pPr algn="l" fontAlgn="b"/>
                      <a:r>
                        <a:rPr lang="nl-NL" sz="2000" b="0" i="0" u="none" strike="noStrike">
                          <a:solidFill>
                            <a:srgbClr val="000000"/>
                          </a:solidFill>
                          <a:effectLst/>
                          <a:latin typeface="Calibri" panose="020F0502020204030204" pitchFamily="34" charset="0"/>
                        </a:rPr>
                        <a:t>INTRINSIEK</a:t>
                      </a:r>
                    </a:p>
                  </a:txBody>
                  <a:tcPr marL="6350" marR="6350" marT="6350" marB="0">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nl-NL" sz="2000" b="0" i="0" u="none" strike="noStrike" dirty="0">
                          <a:solidFill>
                            <a:srgbClr val="000000"/>
                          </a:solidFill>
                          <a:effectLst/>
                          <a:latin typeface="Calibri" panose="020F0502020204030204" pitchFamily="34" charset="0"/>
                        </a:rPr>
                        <a:t>  Arteriële insufficiëntie</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nl-NL" sz="2000" b="0" i="0" u="none" strike="noStrike">
                          <a:solidFill>
                            <a:srgbClr val="000000"/>
                          </a:solidFill>
                          <a:effectLst/>
                          <a:latin typeface="Calibri" panose="020F0502020204030204" pitchFamily="34" charset="0"/>
                        </a:rPr>
                        <a:t>  Ouderdom</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77691771"/>
                  </a:ext>
                </a:extLst>
              </a:tr>
              <a:tr h="334939">
                <a:tc vMerge="1">
                  <a:txBody>
                    <a:bodyPr/>
                    <a:lstStyle/>
                    <a:p>
                      <a:endParaRPr lang="nl-NL"/>
                    </a:p>
                  </a:txBody>
                  <a:tcPr/>
                </a:tc>
                <a:tc>
                  <a:txBody>
                    <a:bodyPr/>
                    <a:lstStyle/>
                    <a:p>
                      <a:pPr algn="l" fontAlgn="b"/>
                      <a:r>
                        <a:rPr lang="nl-NL" sz="2000" b="0" i="0" u="none" strike="noStrike" dirty="0">
                          <a:solidFill>
                            <a:srgbClr val="000000"/>
                          </a:solidFill>
                          <a:effectLst/>
                          <a:latin typeface="Calibri" panose="020F0502020204030204" pitchFamily="34" charset="0"/>
                        </a:rPr>
                        <a:t>  Veneuze insufficiëntie</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nl-NL" sz="2000" b="0" i="0" u="none" strike="noStrike">
                          <a:solidFill>
                            <a:srgbClr val="000000"/>
                          </a:solidFill>
                          <a:effectLst/>
                          <a:latin typeface="Calibri" panose="020F0502020204030204" pitchFamily="34" charset="0"/>
                        </a:rPr>
                        <a:t>  Anemie</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01146256"/>
                  </a:ext>
                </a:extLst>
              </a:tr>
              <a:tr h="334939">
                <a:tc vMerge="1">
                  <a:txBody>
                    <a:bodyPr/>
                    <a:lstStyle/>
                    <a:p>
                      <a:endParaRPr lang="nl-NL"/>
                    </a:p>
                  </a:txBody>
                  <a:tcPr/>
                </a:tc>
                <a:tc>
                  <a:txBody>
                    <a:bodyPr/>
                    <a:lstStyle/>
                    <a:p>
                      <a:pPr algn="l" fontAlgn="b"/>
                      <a:r>
                        <a:rPr lang="nl-NL" sz="2000" b="0" i="0" u="none" strike="noStrike" dirty="0">
                          <a:solidFill>
                            <a:srgbClr val="000000"/>
                          </a:solidFill>
                          <a:effectLst/>
                          <a:latin typeface="Calibri" panose="020F0502020204030204" pitchFamily="34" charset="0"/>
                        </a:rPr>
                        <a:t>  Oedeem</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nl-NL" sz="2000" b="0" i="0" u="none" strike="noStrike">
                          <a:solidFill>
                            <a:srgbClr val="000000"/>
                          </a:solidFill>
                          <a:effectLst/>
                          <a:latin typeface="Calibri" panose="020F0502020204030204" pitchFamily="34" charset="0"/>
                        </a:rPr>
                        <a:t>   Chronische ziekten:</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40867473"/>
                  </a:ext>
                </a:extLst>
              </a:tr>
              <a:tr h="334939">
                <a:tc vMerge="1">
                  <a:txBody>
                    <a:bodyPr/>
                    <a:lstStyle/>
                    <a:p>
                      <a:endParaRPr lang="nl-NL"/>
                    </a:p>
                  </a:txBody>
                  <a:tcPr/>
                </a:tc>
                <a:tc>
                  <a:txBody>
                    <a:bodyPr/>
                    <a:lstStyle/>
                    <a:p>
                      <a:pPr algn="l" fontAlgn="b"/>
                      <a:r>
                        <a:rPr lang="nl-NL" sz="2000" b="0" i="0" u="none" strike="noStrike" dirty="0">
                          <a:solidFill>
                            <a:srgbClr val="000000"/>
                          </a:solidFill>
                          <a:effectLst/>
                          <a:latin typeface="Calibri" panose="020F0502020204030204" pitchFamily="34" charset="0"/>
                        </a:rPr>
                        <a:t>  Necrose</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nl-NL" sz="2000" b="0" i="0" u="none" strike="noStrike">
                          <a:solidFill>
                            <a:srgbClr val="000000"/>
                          </a:solidFill>
                          <a:effectLst/>
                          <a:latin typeface="Calibri" panose="020F0502020204030204" pitchFamily="34" charset="0"/>
                        </a:rPr>
                        <a:t>   Immunostoornissen</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62177445"/>
                  </a:ext>
                </a:extLst>
              </a:tr>
              <a:tr h="334939">
                <a:tc vMerge="1">
                  <a:txBody>
                    <a:bodyPr/>
                    <a:lstStyle/>
                    <a:p>
                      <a:endParaRPr lang="nl-NL"/>
                    </a:p>
                  </a:txBody>
                  <a:tcPr/>
                </a:tc>
                <a:tc>
                  <a:txBody>
                    <a:bodyPr/>
                    <a:lstStyle/>
                    <a:p>
                      <a:pPr algn="l" fontAlgn="b"/>
                      <a:r>
                        <a:rPr lang="nl-NL" sz="2000" b="0" i="0" u="none" strike="noStrike" dirty="0">
                          <a:solidFill>
                            <a:srgbClr val="000000"/>
                          </a:solidFill>
                          <a:effectLst/>
                          <a:latin typeface="Calibri" panose="020F0502020204030204" pitchFamily="34" charset="0"/>
                        </a:rPr>
                        <a:t>  Maligniteit</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nl-NL" sz="2000" b="0" i="0" u="none" strike="noStrike">
                          <a:solidFill>
                            <a:srgbClr val="000000"/>
                          </a:solidFill>
                          <a:effectLst/>
                          <a:latin typeface="Calibri" panose="020F0502020204030204" pitchFamily="34" charset="0"/>
                        </a:rPr>
                        <a:t>  Kanker</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20693236"/>
                  </a:ext>
                </a:extLst>
              </a:tr>
              <a:tr h="334939">
                <a:tc vMerge="1">
                  <a:txBody>
                    <a:bodyPr/>
                    <a:lstStyle/>
                    <a:p>
                      <a:endParaRPr lang="nl-NL"/>
                    </a:p>
                  </a:txBody>
                  <a:tcPr/>
                </a:tc>
                <a:tc>
                  <a:txBody>
                    <a:bodyPr/>
                    <a:lstStyle/>
                    <a:p>
                      <a:pPr algn="l" fontAlgn="b"/>
                      <a:r>
                        <a:rPr lang="nl-NL" sz="16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nl-NL" sz="2000" b="0" i="0" u="none" strike="noStrike">
                          <a:solidFill>
                            <a:srgbClr val="000000"/>
                          </a:solidFill>
                          <a:effectLst/>
                          <a:latin typeface="Calibri" panose="020F0502020204030204" pitchFamily="34" charset="0"/>
                        </a:rPr>
                        <a:t>  Obesitas</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44297121"/>
                  </a:ext>
                </a:extLst>
              </a:tr>
              <a:tr h="334939">
                <a:tc vMerge="1">
                  <a:txBody>
                    <a:bodyPr/>
                    <a:lstStyle/>
                    <a:p>
                      <a:endParaRPr lang="nl-NL"/>
                    </a:p>
                  </a:txBody>
                  <a:tcPr/>
                </a:tc>
                <a:tc>
                  <a:txBody>
                    <a:bodyPr/>
                    <a:lstStyle/>
                    <a:p>
                      <a:pPr algn="l" fontAlgn="b"/>
                      <a:r>
                        <a:rPr lang="nl-NL" sz="16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nl-NL" sz="2000" b="0" i="0" u="none" strike="noStrike">
                          <a:solidFill>
                            <a:srgbClr val="000000"/>
                          </a:solidFill>
                          <a:effectLst/>
                          <a:latin typeface="Calibri" panose="020F0502020204030204" pitchFamily="34" charset="0"/>
                        </a:rPr>
                        <a:t>  Metabole afwijkingen</a:t>
                      </a:r>
                    </a:p>
                  </a:txBody>
                  <a:tcPr marL="6350" marR="6350" marT="635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6647990"/>
                  </a:ext>
                </a:extLst>
              </a:tr>
              <a:tr h="334939">
                <a:tc rowSpan="7">
                  <a:txBody>
                    <a:bodyPr/>
                    <a:lstStyle/>
                    <a:p>
                      <a:pPr algn="l" fontAlgn="b"/>
                      <a:r>
                        <a:rPr lang="nl-NL" sz="2000" b="0" i="0" u="none" strike="noStrike" dirty="0">
                          <a:solidFill>
                            <a:srgbClr val="000000"/>
                          </a:solidFill>
                          <a:effectLst/>
                          <a:latin typeface="Calibri" panose="020F0502020204030204" pitchFamily="34" charset="0"/>
                        </a:rPr>
                        <a:t>EXTRINSIEK</a:t>
                      </a:r>
                    </a:p>
                  </a:txBody>
                  <a:tcPr marL="6350" marR="6350" marT="6350" marB="0">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nl-NL" sz="2000" b="0" i="0" u="none" strike="noStrike" dirty="0">
                          <a:solidFill>
                            <a:srgbClr val="000000"/>
                          </a:solidFill>
                          <a:effectLst/>
                          <a:latin typeface="Calibri" panose="020F0502020204030204" pitchFamily="34" charset="0"/>
                        </a:rPr>
                        <a:t>  Infectie</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nl-NL" sz="2000" b="0" i="0" u="none" strike="noStrike">
                          <a:solidFill>
                            <a:srgbClr val="000000"/>
                          </a:solidFill>
                          <a:effectLst/>
                          <a:latin typeface="Calibri" panose="020F0502020204030204" pitchFamily="34" charset="0"/>
                        </a:rPr>
                        <a:t>  Roken</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15514106"/>
                  </a:ext>
                </a:extLst>
              </a:tr>
              <a:tr h="334939">
                <a:tc vMerge="1">
                  <a:txBody>
                    <a:bodyPr/>
                    <a:lstStyle/>
                    <a:p>
                      <a:endParaRPr lang="nl-NL"/>
                    </a:p>
                  </a:txBody>
                  <a:tcPr/>
                </a:tc>
                <a:tc>
                  <a:txBody>
                    <a:bodyPr/>
                    <a:lstStyle/>
                    <a:p>
                      <a:pPr algn="l" fontAlgn="b"/>
                      <a:r>
                        <a:rPr lang="nl-NL" sz="2000" b="0" i="0" u="none" strike="noStrike" dirty="0">
                          <a:solidFill>
                            <a:srgbClr val="000000"/>
                          </a:solidFill>
                          <a:effectLst/>
                          <a:latin typeface="Calibri" panose="020F0502020204030204" pitchFamily="34" charset="0"/>
                        </a:rPr>
                        <a:t>  Bestraling</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nl-NL" sz="2000" b="0" i="0" u="none" strike="noStrike">
                          <a:solidFill>
                            <a:srgbClr val="000000"/>
                          </a:solidFill>
                          <a:effectLst/>
                          <a:latin typeface="Calibri" panose="020F0502020204030204" pitchFamily="34" charset="0"/>
                        </a:rPr>
                        <a:t>  Medicatie</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18058757"/>
                  </a:ext>
                </a:extLst>
              </a:tr>
              <a:tr h="334939">
                <a:tc vMerge="1">
                  <a:txBody>
                    <a:bodyPr/>
                    <a:lstStyle/>
                    <a:p>
                      <a:endParaRPr lang="nl-NL"/>
                    </a:p>
                  </a:txBody>
                  <a:tcPr/>
                </a:tc>
                <a:tc>
                  <a:txBody>
                    <a:bodyPr/>
                    <a:lstStyle/>
                    <a:p>
                      <a:pPr algn="l" fontAlgn="b"/>
                      <a:r>
                        <a:rPr lang="nl-NL" sz="2000" b="0" i="0" u="none" strike="noStrike" dirty="0">
                          <a:solidFill>
                            <a:srgbClr val="000000"/>
                          </a:solidFill>
                          <a:effectLst/>
                          <a:latin typeface="Calibri" panose="020F0502020204030204" pitchFamily="34" charset="0"/>
                        </a:rPr>
                        <a:t>  Vreemd lichaam</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nl-NL" sz="2000" b="0" i="0" u="none" strike="noStrike">
                          <a:solidFill>
                            <a:srgbClr val="000000"/>
                          </a:solidFill>
                          <a:effectLst/>
                          <a:latin typeface="Calibri" panose="020F0502020204030204" pitchFamily="34" charset="0"/>
                        </a:rPr>
                        <a:t>  Ondervoeding</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03060908"/>
                  </a:ext>
                </a:extLst>
              </a:tr>
              <a:tr h="334939">
                <a:tc vMerge="1">
                  <a:txBody>
                    <a:bodyPr/>
                    <a:lstStyle/>
                    <a:p>
                      <a:endParaRPr lang="nl-NL"/>
                    </a:p>
                  </a:txBody>
                  <a:tcPr/>
                </a:tc>
                <a:tc>
                  <a:txBody>
                    <a:bodyPr/>
                    <a:lstStyle/>
                    <a:p>
                      <a:pPr algn="l" fontAlgn="b"/>
                      <a:r>
                        <a:rPr lang="nl-NL" sz="2000" b="0" i="0" u="none" strike="noStrike" dirty="0">
                          <a:solidFill>
                            <a:srgbClr val="000000"/>
                          </a:solidFill>
                          <a:effectLst/>
                          <a:latin typeface="Calibri" panose="020F0502020204030204" pitchFamily="34" charset="0"/>
                        </a:rPr>
                        <a:t>  Druk</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nl-NL" sz="16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85708477"/>
                  </a:ext>
                </a:extLst>
              </a:tr>
              <a:tr h="334939">
                <a:tc vMerge="1">
                  <a:txBody>
                    <a:bodyPr/>
                    <a:lstStyle/>
                    <a:p>
                      <a:endParaRPr lang="nl-NL"/>
                    </a:p>
                  </a:txBody>
                  <a:tcPr/>
                </a:tc>
                <a:tc>
                  <a:txBody>
                    <a:bodyPr/>
                    <a:lstStyle/>
                    <a:p>
                      <a:pPr algn="l" fontAlgn="b"/>
                      <a:endParaRPr lang="nl-NL" sz="16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nl-NL" sz="16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37545862"/>
                  </a:ext>
                </a:extLst>
              </a:tr>
              <a:tr h="334939">
                <a:tc vMerge="1">
                  <a:txBody>
                    <a:bodyPr/>
                    <a:lstStyle/>
                    <a:p>
                      <a:endParaRPr lang="nl-NL"/>
                    </a:p>
                  </a:txBody>
                  <a:tcPr/>
                </a:tc>
                <a:tc>
                  <a:txBody>
                    <a:bodyPr/>
                    <a:lstStyle/>
                    <a:p>
                      <a:pPr algn="l" fontAlgn="b"/>
                      <a:endParaRPr lang="nl-NL" sz="16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nl-NL" sz="16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33514275"/>
                  </a:ext>
                </a:extLst>
              </a:tr>
              <a:tr h="334939">
                <a:tc vMerge="1">
                  <a:txBody>
                    <a:bodyPr/>
                    <a:lstStyle/>
                    <a:p>
                      <a:endParaRPr lang="nl-NL"/>
                    </a:p>
                  </a:txBody>
                  <a:tcPr/>
                </a:tc>
                <a:tc>
                  <a:txBody>
                    <a:bodyPr/>
                    <a:lstStyle/>
                    <a:p>
                      <a:pPr algn="l" fontAlgn="b"/>
                      <a:endParaRPr lang="nl-NL" sz="16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nl-NL" sz="1600" b="0" i="0" u="none" strike="noStrike" dirty="0">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3070232"/>
                  </a:ext>
                </a:extLst>
              </a:tr>
            </a:tbl>
          </a:graphicData>
        </a:graphic>
      </p:graphicFrame>
    </p:spTree>
    <p:extLst>
      <p:ext uri="{BB962C8B-B14F-4D97-AF65-F5344CB8AC3E}">
        <p14:creationId xmlns:p14="http://schemas.microsoft.com/office/powerpoint/2010/main" val="2008761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40380-EB35-4B3F-968D-0F98BC59A532}"/>
              </a:ext>
            </a:extLst>
          </p:cNvPr>
          <p:cNvSpPr>
            <a:spLocks noGrp="1"/>
          </p:cNvSpPr>
          <p:nvPr>
            <p:ph type="title"/>
          </p:nvPr>
        </p:nvSpPr>
        <p:spPr/>
        <p:txBody>
          <a:bodyPr/>
          <a:lstStyle/>
          <a:p>
            <a:pPr algn="l"/>
            <a:r>
              <a:rPr lang="nl-NL" dirty="0"/>
              <a:t>8. Wondwijzer </a:t>
            </a:r>
            <a:r>
              <a:rPr lang="nl-NL" sz="2000" dirty="0"/>
              <a:t>(</a:t>
            </a:r>
            <a:r>
              <a:rPr lang="nl-NL" sz="2000" dirty="0" err="1"/>
              <a:t>nvt</a:t>
            </a:r>
            <a:r>
              <a:rPr lang="nl-NL" sz="2000" dirty="0"/>
              <a:t> bij brandwonden en oncologische wonden)</a:t>
            </a:r>
          </a:p>
        </p:txBody>
      </p:sp>
      <p:pic>
        <p:nvPicPr>
          <p:cNvPr id="4" name="Tijdelijke aanduiding voor inhoud 3" descr="Afbeelding met tafel&#10;&#10;Automatisch gegenereerde beschrijving">
            <a:extLst>
              <a:ext uri="{FF2B5EF4-FFF2-40B4-BE49-F238E27FC236}">
                <a16:creationId xmlns:a16="http://schemas.microsoft.com/office/drawing/2014/main" id="{0696EAF4-8DD5-4DEA-9539-E094CE8D5F83}"/>
              </a:ext>
            </a:extLst>
          </p:cNvPr>
          <p:cNvPicPr>
            <a:picLocks noGrp="1" noChangeAspect="1"/>
          </p:cNvPicPr>
          <p:nvPr>
            <p:ph idx="1"/>
          </p:nvPr>
        </p:nvPicPr>
        <p:blipFill>
          <a:blip r:embed="rId2"/>
          <a:stretch>
            <a:fillRect/>
          </a:stretch>
        </p:blipFill>
        <p:spPr>
          <a:xfrm>
            <a:off x="2601157" y="1284902"/>
            <a:ext cx="6549608" cy="3898883"/>
          </a:xfrm>
          <a:prstGeom prst="rect">
            <a:avLst/>
          </a:prstGeom>
        </p:spPr>
      </p:pic>
    </p:spTree>
    <p:extLst>
      <p:ext uri="{BB962C8B-B14F-4D97-AF65-F5344CB8AC3E}">
        <p14:creationId xmlns:p14="http://schemas.microsoft.com/office/powerpoint/2010/main" val="555196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FF5AB0-D75B-4812-8961-BF73DF917B6E}"/>
              </a:ext>
            </a:extLst>
          </p:cNvPr>
          <p:cNvSpPr>
            <a:spLocks noGrp="1"/>
          </p:cNvSpPr>
          <p:nvPr>
            <p:ph type="title"/>
          </p:nvPr>
        </p:nvSpPr>
        <p:spPr/>
        <p:txBody>
          <a:bodyPr>
            <a:normAutofit/>
          </a:bodyPr>
          <a:lstStyle/>
          <a:p>
            <a:pPr algn="l"/>
            <a:r>
              <a:rPr lang="nl-NL" dirty="0"/>
              <a:t>9. ALTIS</a:t>
            </a:r>
          </a:p>
        </p:txBody>
      </p:sp>
      <p:sp>
        <p:nvSpPr>
          <p:cNvPr id="3" name="Tijdelijke aanduiding voor inhoud 2">
            <a:extLst>
              <a:ext uri="{FF2B5EF4-FFF2-40B4-BE49-F238E27FC236}">
                <a16:creationId xmlns:a16="http://schemas.microsoft.com/office/drawing/2014/main" id="{C1671097-D141-42FF-80A5-A493CD6DE947}"/>
              </a:ext>
            </a:extLst>
          </p:cNvPr>
          <p:cNvSpPr>
            <a:spLocks noGrp="1"/>
          </p:cNvSpPr>
          <p:nvPr>
            <p:ph idx="1"/>
          </p:nvPr>
        </p:nvSpPr>
        <p:spPr/>
        <p:txBody>
          <a:bodyPr/>
          <a:lstStyle/>
          <a:p>
            <a:r>
              <a:rPr lang="nl-NL" dirty="0"/>
              <a:t>Aard.          	Soort wond</a:t>
            </a:r>
          </a:p>
          <a:p>
            <a:r>
              <a:rPr lang="nl-NL" dirty="0"/>
              <a:t>Locatie.      	Waar zit de wond</a:t>
            </a:r>
          </a:p>
          <a:p>
            <a:r>
              <a:rPr lang="nl-NL" dirty="0"/>
              <a:t>Tijd.             	Hoelang is de wond al aanwezig /beloop</a:t>
            </a:r>
          </a:p>
          <a:p>
            <a:r>
              <a:rPr lang="nl-NL" dirty="0"/>
              <a:t>Intensiteit.  	Ernst van de wond, gradatie /categorie /grootte 				wond</a:t>
            </a:r>
          </a:p>
          <a:p>
            <a:r>
              <a:rPr lang="nl-NL" dirty="0"/>
              <a:t>Samenhang. 	Welke factoren beïnvloeden de wond </a:t>
            </a:r>
          </a:p>
          <a:p>
            <a:endParaRPr lang="nl-NL" dirty="0"/>
          </a:p>
        </p:txBody>
      </p:sp>
    </p:spTree>
    <p:extLst>
      <p:ext uri="{BB962C8B-B14F-4D97-AF65-F5344CB8AC3E}">
        <p14:creationId xmlns:p14="http://schemas.microsoft.com/office/powerpoint/2010/main" val="4017716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67746-706E-4370-8801-5AFE5CEBCF9B}"/>
              </a:ext>
            </a:extLst>
          </p:cNvPr>
          <p:cNvSpPr>
            <a:spLocks noGrp="1"/>
          </p:cNvSpPr>
          <p:nvPr>
            <p:ph type="title"/>
          </p:nvPr>
        </p:nvSpPr>
        <p:spPr>
          <a:xfrm>
            <a:off x="828675" y="136525"/>
            <a:ext cx="10544175" cy="1325563"/>
          </a:xfrm>
        </p:spPr>
        <p:txBody>
          <a:bodyPr/>
          <a:lstStyle/>
          <a:p>
            <a:pPr algn="l"/>
            <a:r>
              <a:rPr lang="nl-NL" dirty="0"/>
              <a:t>10. T.I.M.E.</a:t>
            </a:r>
          </a:p>
        </p:txBody>
      </p:sp>
      <p:sp>
        <p:nvSpPr>
          <p:cNvPr id="7" name="Tijdelijke aanduiding voor inhoud 6">
            <a:extLst>
              <a:ext uri="{FF2B5EF4-FFF2-40B4-BE49-F238E27FC236}">
                <a16:creationId xmlns:a16="http://schemas.microsoft.com/office/drawing/2014/main" id="{A9BC23CA-925A-B54B-A51B-46E5E4D5CA74}"/>
              </a:ext>
            </a:extLst>
          </p:cNvPr>
          <p:cNvSpPr>
            <a:spLocks noGrp="1"/>
          </p:cNvSpPr>
          <p:nvPr>
            <p:ph idx="1"/>
          </p:nvPr>
        </p:nvSpPr>
        <p:spPr>
          <a:xfrm>
            <a:off x="819150" y="1462088"/>
            <a:ext cx="10515600" cy="3645024"/>
          </a:xfrm>
        </p:spPr>
        <p:txBody>
          <a:bodyPr>
            <a:normAutofit lnSpcReduction="10000"/>
          </a:bodyPr>
          <a:lstStyle/>
          <a:p>
            <a:pPr marL="0" lvl="0" indent="0">
              <a:lnSpc>
                <a:spcPct val="107000"/>
              </a:lnSpc>
              <a:buNone/>
            </a:pPr>
            <a:r>
              <a:rPr lang="nl-NL" dirty="0"/>
              <a:t>T:  </a:t>
            </a:r>
            <a:r>
              <a:rPr lang="nl-NL" dirty="0">
                <a:latin typeface="Calibri" panose="020F0502020204030204" pitchFamily="34" charset="0"/>
                <a:ea typeface="Calibri" panose="020F0502020204030204" pitchFamily="34" charset="0"/>
                <a:cs typeface="Times New Roman" panose="02020603050405020304" pitchFamily="18" charset="0"/>
              </a:rPr>
              <a:t>Weefsel (Tissue)</a:t>
            </a:r>
          </a:p>
          <a:p>
            <a:pPr marL="0" lvl="0" indent="0">
              <a:lnSpc>
                <a:spcPct val="107000"/>
              </a:lnSpc>
              <a:buNone/>
            </a:pPr>
            <a:r>
              <a:rPr lang="nl-NL" dirty="0">
                <a:latin typeface="Calibri" panose="020F0502020204030204" pitchFamily="34" charset="0"/>
                <a:ea typeface="Calibri" panose="020F0502020204030204" pitchFamily="34" charset="0"/>
                <a:cs typeface="Times New Roman" panose="02020603050405020304" pitchFamily="18" charset="0"/>
              </a:rPr>
              <a:t>I:   Infectie</a:t>
            </a:r>
            <a:endParaRPr lang="nl-NL" dirty="0"/>
          </a:p>
          <a:p>
            <a:pPr marL="0" lvl="0" indent="0">
              <a:lnSpc>
                <a:spcPct val="107000"/>
              </a:lnSpc>
              <a:buNone/>
            </a:pPr>
            <a:r>
              <a:rPr lang="nl-NL" dirty="0">
                <a:latin typeface="Calibri" panose="020F0502020204030204" pitchFamily="34" charset="0"/>
                <a:ea typeface="Calibri" panose="020F0502020204030204" pitchFamily="34" charset="0"/>
                <a:cs typeface="Times New Roman" panose="02020603050405020304" pitchFamily="18" charset="0"/>
              </a:rPr>
              <a:t>M: Exsudaat/wondvocht (</a:t>
            </a:r>
            <a:r>
              <a:rPr lang="nl-NL" dirty="0" err="1">
                <a:latin typeface="Calibri" panose="020F0502020204030204" pitchFamily="34" charset="0"/>
                <a:ea typeface="Calibri" panose="020F0502020204030204" pitchFamily="34" charset="0"/>
                <a:cs typeface="Times New Roman" panose="02020603050405020304" pitchFamily="18" charset="0"/>
              </a:rPr>
              <a:t>Moisture</a:t>
            </a:r>
            <a:r>
              <a:rPr lang="nl-NL" dirty="0">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spcAft>
                <a:spcPts val="800"/>
              </a:spcAft>
              <a:buNone/>
            </a:pPr>
            <a:r>
              <a:rPr lang="nl-NL" dirty="0">
                <a:latin typeface="Calibri" panose="020F0502020204030204" pitchFamily="34" charset="0"/>
                <a:ea typeface="Calibri" panose="020F0502020204030204" pitchFamily="34" charset="0"/>
                <a:cs typeface="Times New Roman" panose="02020603050405020304" pitchFamily="18" charset="0"/>
              </a:rPr>
              <a:t>E:   Wondomgeving/ de omliggende huid (</a:t>
            </a:r>
            <a:r>
              <a:rPr lang="nl-NL" dirty="0" err="1">
                <a:latin typeface="Calibri" panose="020F0502020204030204" pitchFamily="34" charset="0"/>
                <a:ea typeface="Calibri" panose="020F0502020204030204" pitchFamily="34" charset="0"/>
                <a:cs typeface="Times New Roman" panose="02020603050405020304" pitchFamily="18" charset="0"/>
              </a:rPr>
              <a:t>Edge</a:t>
            </a:r>
            <a:r>
              <a:rPr lang="nl-NL" dirty="0">
                <a:latin typeface="Calibri" panose="020F0502020204030204" pitchFamily="34" charset="0"/>
                <a:ea typeface="Calibri" panose="020F0502020204030204" pitchFamily="34" charset="0"/>
                <a:cs typeface="Times New Roman" panose="02020603050405020304" pitchFamily="18" charset="0"/>
              </a:rPr>
              <a:t>)</a:t>
            </a:r>
          </a:p>
          <a:p>
            <a:pPr marL="0" lvl="0" indent="0">
              <a:lnSpc>
                <a:spcPct val="107000"/>
              </a:lnSpc>
              <a:spcAft>
                <a:spcPts val="800"/>
              </a:spcAft>
              <a:buNone/>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nl-NL" dirty="0">
                <a:latin typeface="Calibri" panose="020F0502020204030204" pitchFamily="34" charset="0"/>
                <a:ea typeface="Calibri" panose="020F0502020204030204" pitchFamily="34" charset="0"/>
                <a:cs typeface="Times New Roman" panose="02020603050405020304" pitchFamily="18" charset="0"/>
              </a:rPr>
              <a:t>En: Pijnklachten. </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1416503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67746-706E-4370-8801-5AFE5CEBCF9B}"/>
              </a:ext>
            </a:extLst>
          </p:cNvPr>
          <p:cNvSpPr>
            <a:spLocks noGrp="1"/>
          </p:cNvSpPr>
          <p:nvPr>
            <p:ph type="title"/>
          </p:nvPr>
        </p:nvSpPr>
        <p:spPr>
          <a:xfrm>
            <a:off x="828675" y="136525"/>
            <a:ext cx="10544175" cy="1325563"/>
          </a:xfrm>
        </p:spPr>
        <p:txBody>
          <a:bodyPr/>
          <a:lstStyle/>
          <a:p>
            <a:r>
              <a:rPr lang="nl-NL" b="1" dirty="0">
                <a:solidFill>
                  <a:srgbClr val="BE1622"/>
                </a:solidFill>
                <a:latin typeface="Calibri" panose="020F0502020204030204" pitchFamily="34" charset="0"/>
                <a:cs typeface="Calibri" panose="020F0502020204030204" pitchFamily="34" charset="0"/>
              </a:rPr>
              <a:t>Tissue</a:t>
            </a:r>
            <a:r>
              <a:rPr lang="nl-NL" b="1" dirty="0">
                <a:solidFill>
                  <a:srgbClr val="BE1622"/>
                </a:solidFill>
                <a:latin typeface="Arial Narrow" panose="020B0606020202030204" pitchFamily="34" charset="0"/>
              </a:rPr>
              <a:t> </a:t>
            </a:r>
          </a:p>
        </p:txBody>
      </p:sp>
      <p:sp>
        <p:nvSpPr>
          <p:cNvPr id="7" name="Tijdelijke aanduiding voor inhoud 6">
            <a:extLst>
              <a:ext uri="{FF2B5EF4-FFF2-40B4-BE49-F238E27FC236}">
                <a16:creationId xmlns:a16="http://schemas.microsoft.com/office/drawing/2014/main" id="{A9BC23CA-925A-B54B-A51B-46E5E4D5CA74}"/>
              </a:ext>
            </a:extLst>
          </p:cNvPr>
          <p:cNvSpPr>
            <a:spLocks noGrp="1"/>
          </p:cNvSpPr>
          <p:nvPr>
            <p:ph idx="1"/>
          </p:nvPr>
        </p:nvSpPr>
        <p:spPr>
          <a:xfrm>
            <a:off x="819150" y="1253331"/>
            <a:ext cx="10515600" cy="2870434"/>
          </a:xfrm>
        </p:spPr>
        <p:txBody>
          <a:bodyPr/>
          <a:lstStyle/>
          <a:p>
            <a:endParaRPr lang="nl-NL" dirty="0"/>
          </a:p>
          <a:p>
            <a:r>
              <a:rPr lang="nl-NL" dirty="0"/>
              <a:t>Kleur van wond in % (rood, geel)</a:t>
            </a:r>
          </a:p>
          <a:p>
            <a:r>
              <a:rPr lang="nl-NL" dirty="0"/>
              <a:t>Grootte/breedte en diepte van de wond (in cm)</a:t>
            </a:r>
          </a:p>
          <a:p>
            <a:r>
              <a:rPr lang="nl-NL" dirty="0"/>
              <a:t>Locatie van de wond( welk lichaamsdeel)</a:t>
            </a:r>
          </a:p>
          <a:p>
            <a:r>
              <a:rPr lang="nl-NL" dirty="0"/>
              <a:t>Zwart weefsel( necrose) of fibrine( taai, geel beslag) aanwezig?</a:t>
            </a:r>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2625594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67746-706E-4370-8801-5AFE5CEBCF9B}"/>
              </a:ext>
            </a:extLst>
          </p:cNvPr>
          <p:cNvSpPr>
            <a:spLocks noGrp="1"/>
          </p:cNvSpPr>
          <p:nvPr>
            <p:ph type="title"/>
          </p:nvPr>
        </p:nvSpPr>
        <p:spPr>
          <a:xfrm>
            <a:off x="828675" y="136525"/>
            <a:ext cx="10544175" cy="1325563"/>
          </a:xfrm>
        </p:spPr>
        <p:txBody>
          <a:bodyPr/>
          <a:lstStyle/>
          <a:p>
            <a:r>
              <a:rPr lang="nl-NL" b="1" dirty="0" err="1">
                <a:solidFill>
                  <a:srgbClr val="BE1622"/>
                </a:solidFill>
                <a:latin typeface="Calibri" panose="020F0502020204030204" pitchFamily="34" charset="0"/>
                <a:cs typeface="Calibri" panose="020F0502020204030204" pitchFamily="34" charset="0"/>
              </a:rPr>
              <a:t>Infection</a:t>
            </a:r>
            <a:endParaRPr lang="nl-NL" b="1" dirty="0">
              <a:solidFill>
                <a:srgbClr val="BE1622"/>
              </a:solidFill>
              <a:latin typeface="Calibri" panose="020F0502020204030204" pitchFamily="34" charset="0"/>
              <a:cs typeface="Calibri" panose="020F0502020204030204" pitchFamily="34" charset="0"/>
            </a:endParaRPr>
          </a:p>
        </p:txBody>
      </p:sp>
      <p:sp>
        <p:nvSpPr>
          <p:cNvPr id="7" name="Tijdelijke aanduiding voor inhoud 6">
            <a:extLst>
              <a:ext uri="{FF2B5EF4-FFF2-40B4-BE49-F238E27FC236}">
                <a16:creationId xmlns:a16="http://schemas.microsoft.com/office/drawing/2014/main" id="{A9BC23CA-925A-B54B-A51B-46E5E4D5CA74}"/>
              </a:ext>
            </a:extLst>
          </p:cNvPr>
          <p:cNvSpPr>
            <a:spLocks noGrp="1"/>
          </p:cNvSpPr>
          <p:nvPr>
            <p:ph idx="1"/>
          </p:nvPr>
        </p:nvSpPr>
        <p:spPr>
          <a:xfrm>
            <a:off x="847725" y="1462088"/>
            <a:ext cx="10515600" cy="4351338"/>
          </a:xfrm>
        </p:spPr>
        <p:txBody>
          <a:bodyPr/>
          <a:lstStyle/>
          <a:p>
            <a:pPr>
              <a:lnSpc>
                <a:spcPct val="100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Infectie verschijnselen:</a:t>
            </a:r>
          </a:p>
          <a:p>
            <a:pPr lvl="1">
              <a:lnSpc>
                <a:spcPct val="100000"/>
              </a:lnSpc>
              <a:spcAft>
                <a:spcPts val="800"/>
              </a:spcAft>
            </a:pPr>
            <a:r>
              <a:rPr lang="nl-NL" sz="2800" dirty="0">
                <a:latin typeface="Calibri" panose="020F0502020204030204" pitchFamily="34" charset="0"/>
                <a:ea typeface="Calibri" panose="020F0502020204030204" pitchFamily="34" charset="0"/>
                <a:cs typeface="Times New Roman" panose="02020603050405020304" pitchFamily="18" charset="0"/>
              </a:rPr>
              <a:t>Primair: Roodheid, warmte, zwelling</a:t>
            </a:r>
          </a:p>
          <a:p>
            <a:pPr lvl="1">
              <a:lnSpc>
                <a:spcPct val="100000"/>
              </a:lnSpc>
            </a:pPr>
            <a:r>
              <a:rPr lang="nl-NL" sz="2800" dirty="0">
                <a:latin typeface="Calibri" panose="020F0502020204030204" pitchFamily="34" charset="0"/>
                <a:ea typeface="Calibri" panose="020F0502020204030204" pitchFamily="34" charset="0"/>
                <a:cs typeface="Times New Roman" panose="02020603050405020304" pitchFamily="18" charset="0"/>
              </a:rPr>
              <a:t>Secundair: afwijkende kleur, geur, pusvorming</a:t>
            </a:r>
          </a:p>
          <a:p>
            <a:pPr lvl="1">
              <a:lnSpc>
                <a:spcPct val="100000"/>
              </a:lnSpc>
            </a:pPr>
            <a:r>
              <a:rPr lang="nl-NL" sz="2800" dirty="0">
                <a:latin typeface="Calibri" panose="020F0502020204030204" pitchFamily="34" charset="0"/>
                <a:cs typeface="Times New Roman" panose="02020603050405020304" pitchFamily="18" charset="0"/>
              </a:rPr>
              <a:t>Verergerende /onverklaarbare wondpijn?</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4236360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1A5DB1-74F0-40EE-9FB4-6D7EEDFAE138}"/>
              </a:ext>
            </a:extLst>
          </p:cNvPr>
          <p:cNvSpPr>
            <a:spLocks noGrp="1"/>
          </p:cNvSpPr>
          <p:nvPr>
            <p:ph type="title"/>
          </p:nvPr>
        </p:nvSpPr>
        <p:spPr/>
        <p:txBody>
          <a:bodyPr/>
          <a:lstStyle/>
          <a:p>
            <a:pPr algn="l"/>
            <a:r>
              <a:rPr lang="nl-NL" dirty="0"/>
              <a:t>Inhoud</a:t>
            </a:r>
          </a:p>
        </p:txBody>
      </p:sp>
      <p:sp>
        <p:nvSpPr>
          <p:cNvPr id="3" name="Tijdelijke aanduiding voor inhoud 2">
            <a:extLst>
              <a:ext uri="{FF2B5EF4-FFF2-40B4-BE49-F238E27FC236}">
                <a16:creationId xmlns:a16="http://schemas.microsoft.com/office/drawing/2014/main" id="{6CAF689E-1109-4520-A756-3F8BA1F4A802}"/>
              </a:ext>
            </a:extLst>
          </p:cNvPr>
          <p:cNvSpPr>
            <a:spLocks noGrp="1"/>
          </p:cNvSpPr>
          <p:nvPr>
            <p:ph idx="1"/>
          </p:nvPr>
        </p:nvSpPr>
        <p:spPr>
          <a:xfrm>
            <a:off x="838200" y="1509205"/>
            <a:ext cx="10515600" cy="3755254"/>
          </a:xfrm>
        </p:spPr>
        <p:txBody>
          <a:bodyPr>
            <a:normAutofit fontScale="47500" lnSpcReduction="20000"/>
          </a:bodyPr>
          <a:lstStyle/>
          <a:p>
            <a:pPr marL="514350" indent="-514350">
              <a:buFont typeface="+mj-lt"/>
              <a:buAutoNum type="arabicPeriod"/>
            </a:pPr>
            <a:r>
              <a:rPr lang="nl-NL" dirty="0">
                <a:hlinkClick r:id="rId2" action="ppaction://hlinksldjump"/>
              </a:rPr>
              <a:t>De huid</a:t>
            </a:r>
            <a:endParaRPr lang="nl-NL" dirty="0"/>
          </a:p>
          <a:p>
            <a:pPr marL="514350" indent="-514350">
              <a:buFont typeface="+mj-lt"/>
              <a:buAutoNum type="arabicPeriod"/>
            </a:pPr>
            <a:r>
              <a:rPr lang="nl-NL" dirty="0">
                <a:hlinkClick r:id="rId3" action="ppaction://hlinksldjump"/>
              </a:rPr>
              <a:t>De opbouw van de huid</a:t>
            </a:r>
            <a:endParaRPr lang="nl-NL" dirty="0"/>
          </a:p>
          <a:p>
            <a:pPr marL="514350" indent="-514350">
              <a:buFont typeface="+mj-lt"/>
              <a:buAutoNum type="arabicPeriod"/>
            </a:pPr>
            <a:r>
              <a:rPr lang="nl-NL" dirty="0">
                <a:hlinkClick r:id="rId4" action="ppaction://hlinksldjump"/>
              </a:rPr>
              <a:t>Wat is een complexe wond?</a:t>
            </a:r>
            <a:endParaRPr lang="nl-NL" dirty="0"/>
          </a:p>
          <a:p>
            <a:pPr marL="514350" indent="-514350">
              <a:buFont typeface="+mj-lt"/>
              <a:buAutoNum type="arabicPeriod"/>
            </a:pPr>
            <a:r>
              <a:rPr lang="nl-NL" dirty="0">
                <a:hlinkClick r:id="rId5" action="ppaction://hlinksldjump"/>
              </a:rPr>
              <a:t>Indeling van wonden  naar oorzaak</a:t>
            </a:r>
            <a:endParaRPr lang="nl-NL" dirty="0"/>
          </a:p>
          <a:p>
            <a:pPr marL="514350" indent="-514350">
              <a:buFont typeface="+mj-lt"/>
              <a:buAutoNum type="arabicPeriod"/>
            </a:pPr>
            <a:r>
              <a:rPr lang="nl-NL" dirty="0">
                <a:hlinkClick r:id="rId6" action="ppaction://hlinksldjump"/>
              </a:rPr>
              <a:t>Meest voorkomende wonden</a:t>
            </a:r>
            <a:endParaRPr lang="nl-NL" dirty="0"/>
          </a:p>
          <a:p>
            <a:pPr marL="514350" indent="-514350">
              <a:buFont typeface="+mj-lt"/>
              <a:buAutoNum type="arabicPeriod"/>
            </a:pPr>
            <a:r>
              <a:rPr lang="nl-NL" dirty="0">
                <a:hlinkClick r:id="rId7" action="ppaction://hlinksldjump"/>
              </a:rPr>
              <a:t>De 4 fases van wondgenezing</a:t>
            </a:r>
            <a:endParaRPr lang="nl-NL" dirty="0"/>
          </a:p>
          <a:p>
            <a:pPr marL="514350" indent="-514350">
              <a:buFont typeface="+mj-lt"/>
              <a:buAutoNum type="arabicPeriod"/>
            </a:pPr>
            <a:r>
              <a:rPr lang="nl-NL" dirty="0">
                <a:hlinkClick r:id="rId8" action="ppaction://hlinksldjump"/>
              </a:rPr>
              <a:t>Belemmerende factoren wondgenezing</a:t>
            </a:r>
            <a:endParaRPr lang="nl-NL" dirty="0"/>
          </a:p>
          <a:p>
            <a:pPr marL="514350" indent="-514350">
              <a:buFont typeface="+mj-lt"/>
              <a:buAutoNum type="arabicPeriod"/>
            </a:pPr>
            <a:r>
              <a:rPr lang="nl-NL" dirty="0">
                <a:hlinkClick r:id="rId9" action="ppaction://hlinksldjump"/>
              </a:rPr>
              <a:t>Wondwijzer</a:t>
            </a:r>
            <a:endParaRPr lang="nl-NL" dirty="0"/>
          </a:p>
          <a:p>
            <a:pPr marL="514350" indent="-514350">
              <a:buFont typeface="+mj-lt"/>
              <a:buAutoNum type="arabicPeriod"/>
            </a:pPr>
            <a:r>
              <a:rPr lang="nl-NL" dirty="0">
                <a:hlinkClick r:id="rId10" action="ppaction://hlinksldjump"/>
              </a:rPr>
              <a:t>ALTIS</a:t>
            </a:r>
            <a:endParaRPr lang="nl-NL" dirty="0"/>
          </a:p>
          <a:p>
            <a:pPr marL="514350" indent="-514350">
              <a:buFont typeface="+mj-lt"/>
              <a:buAutoNum type="arabicPeriod"/>
            </a:pPr>
            <a:r>
              <a:rPr lang="nl-NL" dirty="0">
                <a:hlinkClick r:id="rId8" action="ppaction://hlinksldjump"/>
              </a:rPr>
              <a:t>T.I.M.E.</a:t>
            </a:r>
            <a:endParaRPr lang="nl-NL" dirty="0"/>
          </a:p>
          <a:p>
            <a:pPr marL="514350" indent="-514350">
              <a:buFont typeface="+mj-lt"/>
              <a:buAutoNum type="arabicPeriod"/>
            </a:pPr>
            <a:r>
              <a:rPr lang="nl-NL" dirty="0">
                <a:hlinkClick r:id="rId11" action="ppaction://hlinksldjump"/>
              </a:rPr>
              <a:t>Reinigen wond</a:t>
            </a:r>
            <a:endParaRPr lang="nl-NL" dirty="0"/>
          </a:p>
          <a:p>
            <a:pPr marL="514350" indent="-514350">
              <a:buFont typeface="+mj-lt"/>
              <a:buAutoNum type="arabicPeriod"/>
            </a:pPr>
            <a:r>
              <a:rPr lang="nl-NL" dirty="0">
                <a:hlinkClick r:id="rId12" action="ppaction://hlinksldjump"/>
              </a:rPr>
              <a:t>Hygiënisch werken bij wondzorg</a:t>
            </a:r>
            <a:endParaRPr lang="nl-NL" dirty="0"/>
          </a:p>
          <a:p>
            <a:pPr marL="514350" indent="-514350">
              <a:buFont typeface="+mj-lt"/>
              <a:buAutoNum type="arabicPeriod"/>
            </a:pPr>
            <a:r>
              <a:rPr lang="nl-NL" dirty="0">
                <a:hlinkClick r:id="rId13" action="ppaction://hlinksldjump"/>
              </a:rPr>
              <a:t>Regionale afspraak bij stagnerende wondgenezing</a:t>
            </a:r>
            <a:endParaRPr lang="nl-NL" dirty="0"/>
          </a:p>
          <a:p>
            <a:pPr marL="514350" indent="-514350">
              <a:buFont typeface="+mj-lt"/>
              <a:buAutoNum type="arabicPeriod"/>
            </a:pPr>
            <a:r>
              <a:rPr lang="nl-NL" dirty="0">
                <a:hlinkClick r:id="rId14" action="ppaction://hlinksldjump"/>
              </a:rPr>
              <a:t>Werkafspraken app JBZ</a:t>
            </a:r>
            <a:endParaRPr lang="nl-NL" dirty="0"/>
          </a:p>
          <a:p>
            <a:pPr marL="514350" indent="-514350">
              <a:buFont typeface="+mj-lt"/>
              <a:buAutoNum type="arabicPeriod"/>
            </a:pPr>
            <a:endParaRPr lang="nl-NL" dirty="0"/>
          </a:p>
        </p:txBody>
      </p:sp>
    </p:spTree>
    <p:extLst>
      <p:ext uri="{BB962C8B-B14F-4D97-AF65-F5344CB8AC3E}">
        <p14:creationId xmlns:p14="http://schemas.microsoft.com/office/powerpoint/2010/main" val="1380271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67746-706E-4370-8801-5AFE5CEBCF9B}"/>
              </a:ext>
            </a:extLst>
          </p:cNvPr>
          <p:cNvSpPr>
            <a:spLocks noGrp="1"/>
          </p:cNvSpPr>
          <p:nvPr>
            <p:ph type="title"/>
          </p:nvPr>
        </p:nvSpPr>
        <p:spPr>
          <a:xfrm>
            <a:off x="828675" y="136525"/>
            <a:ext cx="10544175" cy="1325563"/>
          </a:xfrm>
        </p:spPr>
        <p:txBody>
          <a:bodyPr/>
          <a:lstStyle/>
          <a:p>
            <a:r>
              <a:rPr lang="nl-NL" b="1" dirty="0" err="1">
                <a:solidFill>
                  <a:srgbClr val="BE1622"/>
                </a:solidFill>
                <a:latin typeface="Arial Narrow" panose="020B0606020202030204" pitchFamily="34" charset="0"/>
              </a:rPr>
              <a:t>Moisture</a:t>
            </a:r>
            <a:r>
              <a:rPr lang="nl-NL" b="1" dirty="0">
                <a:solidFill>
                  <a:srgbClr val="BE1622"/>
                </a:solidFill>
                <a:latin typeface="Arial Narrow" panose="020B0606020202030204" pitchFamily="34" charset="0"/>
              </a:rPr>
              <a:t> </a:t>
            </a:r>
          </a:p>
        </p:txBody>
      </p:sp>
      <p:sp>
        <p:nvSpPr>
          <p:cNvPr id="7" name="Tijdelijke aanduiding voor inhoud 6">
            <a:extLst>
              <a:ext uri="{FF2B5EF4-FFF2-40B4-BE49-F238E27FC236}">
                <a16:creationId xmlns:a16="http://schemas.microsoft.com/office/drawing/2014/main" id="{A9BC23CA-925A-B54B-A51B-46E5E4D5CA74}"/>
              </a:ext>
            </a:extLst>
          </p:cNvPr>
          <p:cNvSpPr>
            <a:spLocks noGrp="1"/>
          </p:cNvSpPr>
          <p:nvPr>
            <p:ph idx="1"/>
          </p:nvPr>
        </p:nvSpPr>
        <p:spPr>
          <a:xfrm>
            <a:off x="838200" y="1253331"/>
            <a:ext cx="10515600" cy="4351338"/>
          </a:xfrm>
        </p:spPr>
        <p:txBody>
          <a:bodyPr/>
          <a:lstStyle/>
          <a:p>
            <a:endParaRPr lang="nl-NL" dirty="0"/>
          </a:p>
          <a:p>
            <a:r>
              <a:rPr lang="nl-NL" dirty="0"/>
              <a:t>Droog</a:t>
            </a:r>
          </a:p>
          <a:p>
            <a:r>
              <a:rPr lang="nl-NL" dirty="0"/>
              <a:t>Nat</a:t>
            </a:r>
          </a:p>
          <a:p>
            <a:r>
              <a:rPr lang="nl-NL" dirty="0"/>
              <a:t>Vochtig </a:t>
            </a:r>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189037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67746-706E-4370-8801-5AFE5CEBCF9B}"/>
              </a:ext>
            </a:extLst>
          </p:cNvPr>
          <p:cNvSpPr>
            <a:spLocks noGrp="1"/>
          </p:cNvSpPr>
          <p:nvPr>
            <p:ph type="title"/>
          </p:nvPr>
        </p:nvSpPr>
        <p:spPr>
          <a:xfrm>
            <a:off x="828675" y="136525"/>
            <a:ext cx="10544175" cy="1325563"/>
          </a:xfrm>
        </p:spPr>
        <p:txBody>
          <a:bodyPr/>
          <a:lstStyle/>
          <a:p>
            <a:r>
              <a:rPr lang="nl-NL" b="1" dirty="0" err="1">
                <a:solidFill>
                  <a:srgbClr val="BE1622"/>
                </a:solidFill>
                <a:latin typeface="Arial Narrow" panose="020B0606020202030204" pitchFamily="34" charset="0"/>
              </a:rPr>
              <a:t>Edge</a:t>
            </a:r>
            <a:endParaRPr lang="nl-NL" b="1" dirty="0">
              <a:solidFill>
                <a:srgbClr val="BE1622"/>
              </a:solidFill>
              <a:latin typeface="Arial Narrow" panose="020B0606020202030204" pitchFamily="34" charset="0"/>
            </a:endParaRPr>
          </a:p>
        </p:txBody>
      </p:sp>
      <p:sp>
        <p:nvSpPr>
          <p:cNvPr id="7" name="Tijdelijke aanduiding voor inhoud 6">
            <a:extLst>
              <a:ext uri="{FF2B5EF4-FFF2-40B4-BE49-F238E27FC236}">
                <a16:creationId xmlns:a16="http://schemas.microsoft.com/office/drawing/2014/main" id="{A9BC23CA-925A-B54B-A51B-46E5E4D5CA74}"/>
              </a:ext>
            </a:extLst>
          </p:cNvPr>
          <p:cNvSpPr>
            <a:spLocks noGrp="1"/>
          </p:cNvSpPr>
          <p:nvPr>
            <p:ph idx="1"/>
          </p:nvPr>
        </p:nvSpPr>
        <p:spPr>
          <a:xfrm>
            <a:off x="819150" y="1462088"/>
            <a:ext cx="10515600" cy="4351338"/>
          </a:xfrm>
        </p:spPr>
        <p:txBody>
          <a:bodyPr/>
          <a:lstStyle/>
          <a:p>
            <a:pPr marL="0" indent="0">
              <a:buNone/>
            </a:pPr>
            <a:r>
              <a:rPr lang="nl-NL" dirty="0"/>
              <a:t>Wondomgeving en omliggende huid</a:t>
            </a:r>
          </a:p>
          <a:p>
            <a:pPr marL="0" indent="0">
              <a:buNone/>
            </a:pPr>
            <a:endParaRPr lang="nl-NL" dirty="0"/>
          </a:p>
          <a:p>
            <a:pPr marL="342900" indent="-342900"/>
            <a:r>
              <a:rPr lang="nl-NL" dirty="0"/>
              <a:t>Kleur en vitaliteit van de wondranden</a:t>
            </a:r>
          </a:p>
          <a:p>
            <a:pPr marL="342900" indent="-342900"/>
            <a:r>
              <a:rPr lang="nl-NL" dirty="0"/>
              <a:t>Wondomgeving:</a:t>
            </a:r>
          </a:p>
          <a:p>
            <a:pPr marL="800100" lvl="1" indent="-342900"/>
            <a:r>
              <a:rPr lang="nl-NL" dirty="0"/>
              <a:t>Droog</a:t>
            </a:r>
          </a:p>
          <a:p>
            <a:pPr marL="800100" lvl="1" indent="-342900"/>
            <a:r>
              <a:rPr lang="nl-NL" dirty="0"/>
              <a:t>Goed gehydrateerd</a:t>
            </a:r>
          </a:p>
          <a:p>
            <a:pPr marL="800100" lvl="1" indent="-342900"/>
            <a:r>
              <a:rPr lang="nl-NL" dirty="0"/>
              <a:t>Maceratie/verweekt</a:t>
            </a:r>
          </a:p>
          <a:p>
            <a:pPr marL="800100" lvl="1" indent="-342900"/>
            <a:r>
              <a:rPr lang="nl-NL" dirty="0"/>
              <a:t>Eczeem</a:t>
            </a:r>
          </a:p>
          <a:p>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2696925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67746-706E-4370-8801-5AFE5CEBCF9B}"/>
              </a:ext>
            </a:extLst>
          </p:cNvPr>
          <p:cNvSpPr>
            <a:spLocks noGrp="1"/>
          </p:cNvSpPr>
          <p:nvPr>
            <p:ph type="title"/>
          </p:nvPr>
        </p:nvSpPr>
        <p:spPr>
          <a:xfrm>
            <a:off x="828675" y="136525"/>
            <a:ext cx="10544175" cy="1325563"/>
          </a:xfrm>
        </p:spPr>
        <p:txBody>
          <a:bodyPr/>
          <a:lstStyle/>
          <a:p>
            <a:r>
              <a:rPr lang="nl-NL" b="1" dirty="0">
                <a:solidFill>
                  <a:srgbClr val="BE1622"/>
                </a:solidFill>
                <a:latin typeface="Arial Narrow" panose="020B0606020202030204" pitchFamily="34" charset="0"/>
              </a:rPr>
              <a:t>Pijnklachten</a:t>
            </a:r>
          </a:p>
        </p:txBody>
      </p:sp>
      <p:sp>
        <p:nvSpPr>
          <p:cNvPr id="7" name="Tijdelijke aanduiding voor inhoud 6">
            <a:extLst>
              <a:ext uri="{FF2B5EF4-FFF2-40B4-BE49-F238E27FC236}">
                <a16:creationId xmlns:a16="http://schemas.microsoft.com/office/drawing/2014/main" id="{A9BC23CA-925A-B54B-A51B-46E5E4D5CA74}"/>
              </a:ext>
            </a:extLst>
          </p:cNvPr>
          <p:cNvSpPr>
            <a:spLocks noGrp="1"/>
          </p:cNvSpPr>
          <p:nvPr>
            <p:ph idx="1"/>
          </p:nvPr>
        </p:nvSpPr>
        <p:spPr>
          <a:xfrm>
            <a:off x="819150" y="1462088"/>
            <a:ext cx="10515600" cy="4351338"/>
          </a:xfrm>
        </p:spPr>
        <p:txBody>
          <a:bodyPr/>
          <a:lstStyle/>
          <a:p>
            <a:r>
              <a:rPr lang="nl-NL" dirty="0"/>
              <a:t>De aanwezigheid en mate van pijnklachten tijdens en na de wondzorg.</a:t>
            </a:r>
          </a:p>
          <a:p>
            <a:pPr marL="0" indent="0">
              <a:buNone/>
            </a:pPr>
            <a:endParaRPr lang="nl-NL" dirty="0"/>
          </a:p>
          <a:p>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3224930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3E2616-6572-4DC7-872E-B4CC717BEE03}"/>
              </a:ext>
            </a:extLst>
          </p:cNvPr>
          <p:cNvSpPr>
            <a:spLocks noGrp="1"/>
          </p:cNvSpPr>
          <p:nvPr>
            <p:ph type="title"/>
          </p:nvPr>
        </p:nvSpPr>
        <p:spPr/>
        <p:txBody>
          <a:bodyPr/>
          <a:lstStyle/>
          <a:p>
            <a:pPr algn="l"/>
            <a:r>
              <a:rPr lang="nl-NL" dirty="0"/>
              <a:t>11. Reinigen wond</a:t>
            </a:r>
          </a:p>
        </p:txBody>
      </p:sp>
      <p:sp>
        <p:nvSpPr>
          <p:cNvPr id="3" name="Tijdelijke aanduiding voor inhoud 2">
            <a:extLst>
              <a:ext uri="{FF2B5EF4-FFF2-40B4-BE49-F238E27FC236}">
                <a16:creationId xmlns:a16="http://schemas.microsoft.com/office/drawing/2014/main" id="{AA40CF06-5DF9-429E-828F-B710BE73E49E}"/>
              </a:ext>
            </a:extLst>
          </p:cNvPr>
          <p:cNvSpPr>
            <a:spLocks noGrp="1"/>
          </p:cNvSpPr>
          <p:nvPr>
            <p:ph idx="1"/>
          </p:nvPr>
        </p:nvSpPr>
        <p:spPr/>
        <p:txBody>
          <a:bodyPr>
            <a:normAutofit fontScale="85000" lnSpcReduction="20000"/>
          </a:bodyPr>
          <a:lstStyle/>
          <a:p>
            <a:pPr marL="0" indent="0">
              <a:buNone/>
            </a:pPr>
            <a:r>
              <a:rPr lang="nl-NL" dirty="0"/>
              <a:t>Reinigen:</a:t>
            </a:r>
          </a:p>
          <a:p>
            <a:r>
              <a:rPr lang="nl-NL" dirty="0"/>
              <a:t>Spoelen met kraanwater, microbiële spoelvloeistof </a:t>
            </a:r>
            <a:r>
              <a:rPr lang="nl-NL" sz="1600" dirty="0"/>
              <a:t>(mag niet bij alle verbandsoorten, bv. </a:t>
            </a:r>
            <a:r>
              <a:rPr lang="nl-NL" sz="1600" dirty="0" err="1"/>
              <a:t>polymem</a:t>
            </a:r>
            <a:r>
              <a:rPr lang="nl-NL" sz="1600" dirty="0"/>
              <a:t>)</a:t>
            </a:r>
          </a:p>
          <a:p>
            <a:r>
              <a:rPr lang="nl-NL" dirty="0"/>
              <a:t>Lichaamstemperatuur of minimaal kamer temperatuur</a:t>
            </a:r>
          </a:p>
          <a:p>
            <a:r>
              <a:rPr lang="nl-NL" dirty="0"/>
              <a:t>Met gaas door de wond gaan</a:t>
            </a:r>
          </a:p>
          <a:p>
            <a:endParaRPr lang="nl-NL" dirty="0"/>
          </a:p>
          <a:p>
            <a:pPr marL="0" indent="0">
              <a:buNone/>
            </a:pPr>
            <a:r>
              <a:rPr lang="nl-NL" dirty="0" err="1"/>
              <a:t>Debridement</a:t>
            </a:r>
            <a:r>
              <a:rPr lang="nl-NL" dirty="0"/>
              <a:t>:</a:t>
            </a:r>
          </a:p>
          <a:p>
            <a:r>
              <a:rPr lang="nl-NL" dirty="0"/>
              <a:t>D.m.v. spoelen, verbandmiddel door medewerkers die wondzorg mogen doen</a:t>
            </a:r>
          </a:p>
          <a:p>
            <a:r>
              <a:rPr lang="nl-NL" dirty="0"/>
              <a:t>Scherp: geïndiceerd door arts/</a:t>
            </a:r>
            <a:r>
              <a:rPr lang="nl-NL" dirty="0" err="1"/>
              <a:t>vpk</a:t>
            </a:r>
            <a:r>
              <a:rPr lang="nl-NL" dirty="0"/>
              <a:t> specialist. Alleen door wondverpleegkundige of verpleegkundig specialist</a:t>
            </a:r>
          </a:p>
          <a:p>
            <a:endParaRPr lang="nl-NL" dirty="0"/>
          </a:p>
        </p:txBody>
      </p:sp>
    </p:spTree>
    <p:extLst>
      <p:ext uri="{BB962C8B-B14F-4D97-AF65-F5344CB8AC3E}">
        <p14:creationId xmlns:p14="http://schemas.microsoft.com/office/powerpoint/2010/main" val="962919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67746-706E-4370-8801-5AFE5CEBCF9B}"/>
              </a:ext>
            </a:extLst>
          </p:cNvPr>
          <p:cNvSpPr>
            <a:spLocks noGrp="1"/>
          </p:cNvSpPr>
          <p:nvPr>
            <p:ph type="title"/>
          </p:nvPr>
        </p:nvSpPr>
        <p:spPr>
          <a:xfrm>
            <a:off x="828675" y="136525"/>
            <a:ext cx="10544175" cy="1325563"/>
          </a:xfrm>
        </p:spPr>
        <p:txBody>
          <a:bodyPr/>
          <a:lstStyle/>
          <a:p>
            <a:pPr algn="l"/>
            <a:r>
              <a:rPr lang="nl-NL" dirty="0"/>
              <a:t>12. Hygiënisch werken bij wondzorg</a:t>
            </a:r>
          </a:p>
        </p:txBody>
      </p:sp>
      <p:sp>
        <p:nvSpPr>
          <p:cNvPr id="4" name="Tijdelijke aanduiding voor inhoud 3"/>
          <p:cNvSpPr>
            <a:spLocks noGrp="1"/>
          </p:cNvSpPr>
          <p:nvPr>
            <p:ph idx="1"/>
          </p:nvPr>
        </p:nvSpPr>
        <p:spPr>
          <a:xfrm>
            <a:off x="838200" y="1462088"/>
            <a:ext cx="10515600" cy="4185451"/>
          </a:xfrm>
        </p:spPr>
        <p:txBody>
          <a:bodyPr>
            <a:normAutofit fontScale="77500" lnSpcReduction="20000"/>
          </a:bodyPr>
          <a:lstStyle/>
          <a:p>
            <a:pPr algn="just"/>
            <a:r>
              <a:rPr lang="nl-NL" dirty="0"/>
              <a:t>Bacteriën zijn 1 duizendste millimeter. </a:t>
            </a:r>
          </a:p>
          <a:p>
            <a:pPr algn="just"/>
            <a:r>
              <a:rPr lang="nl-NL" dirty="0"/>
              <a:t>De meest virussen nog veel kleiner. </a:t>
            </a:r>
          </a:p>
          <a:p>
            <a:pPr algn="just"/>
            <a:r>
              <a:rPr lang="nl-NL" dirty="0"/>
              <a:t>Ze kunnen zelfstandig geen grote afstanden afleggen. </a:t>
            </a:r>
          </a:p>
          <a:p>
            <a:pPr marL="0" indent="0" algn="just">
              <a:buNone/>
            </a:pPr>
            <a:endParaRPr lang="nl-NL" dirty="0"/>
          </a:p>
          <a:p>
            <a:pPr marL="0" indent="0" algn="just">
              <a:buNone/>
            </a:pPr>
            <a:r>
              <a:rPr lang="nl-NL" dirty="0"/>
              <a:t>Dus: jouw patiënt/ cliënt kan een wondinfectie oplopen via bijvoorbeeld hulpmiddelen, omgevingsfactoren en door onhygiënisch werken.</a:t>
            </a:r>
          </a:p>
          <a:p>
            <a:pPr marL="0" indent="0" algn="just">
              <a:buNone/>
            </a:pPr>
            <a:endParaRPr lang="nl-NL" dirty="0"/>
          </a:p>
          <a:p>
            <a:pPr marL="0" indent="0" algn="just">
              <a:buNone/>
            </a:pPr>
            <a:r>
              <a:rPr lang="nl-NL" dirty="0"/>
              <a:t>Werk volgens instellingsprotocol, was je handen, reinig materiaal met alcohol 70%  </a:t>
            </a:r>
          </a:p>
          <a:p>
            <a:pPr marL="0" indent="0" algn="just">
              <a:buNone/>
            </a:pPr>
            <a:endParaRPr lang="nl-NL" dirty="0"/>
          </a:p>
          <a:p>
            <a:pPr marL="0" indent="0" algn="just">
              <a:buNone/>
            </a:pPr>
            <a:r>
              <a:rPr lang="nl-NL" dirty="0"/>
              <a:t>en…..Gebruik  gezond verstand!</a:t>
            </a:r>
          </a:p>
          <a:p>
            <a:pPr marL="0" indent="0" algn="just">
              <a:buNone/>
            </a:pPr>
            <a:r>
              <a:rPr lang="nl-NL" dirty="0"/>
              <a:t>  </a:t>
            </a:r>
          </a:p>
        </p:txBody>
      </p:sp>
    </p:spTree>
    <p:extLst>
      <p:ext uri="{BB962C8B-B14F-4D97-AF65-F5344CB8AC3E}">
        <p14:creationId xmlns:p14="http://schemas.microsoft.com/office/powerpoint/2010/main" val="3349902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67746-706E-4370-8801-5AFE5CEBCF9B}"/>
              </a:ext>
            </a:extLst>
          </p:cNvPr>
          <p:cNvSpPr>
            <a:spLocks noGrp="1"/>
          </p:cNvSpPr>
          <p:nvPr>
            <p:ph type="title"/>
          </p:nvPr>
        </p:nvSpPr>
        <p:spPr>
          <a:xfrm>
            <a:off x="828675" y="136526"/>
            <a:ext cx="10544175" cy="1230636"/>
          </a:xfrm>
        </p:spPr>
        <p:txBody>
          <a:bodyPr>
            <a:normAutofit/>
          </a:bodyPr>
          <a:lstStyle/>
          <a:p>
            <a:pPr algn="l"/>
            <a:r>
              <a:rPr lang="nl-NL" sz="3200" dirty="0"/>
              <a:t>13. Regionale afspraak bij stagnerende wondgenezing</a:t>
            </a:r>
          </a:p>
        </p:txBody>
      </p:sp>
      <p:sp>
        <p:nvSpPr>
          <p:cNvPr id="7" name="Tijdelijke aanduiding voor inhoud 6">
            <a:extLst>
              <a:ext uri="{FF2B5EF4-FFF2-40B4-BE49-F238E27FC236}">
                <a16:creationId xmlns:a16="http://schemas.microsoft.com/office/drawing/2014/main" id="{A9BC23CA-925A-B54B-A51B-46E5E4D5CA74}"/>
              </a:ext>
            </a:extLst>
          </p:cNvPr>
          <p:cNvSpPr>
            <a:spLocks noGrp="1"/>
          </p:cNvSpPr>
          <p:nvPr>
            <p:ph idx="1"/>
          </p:nvPr>
        </p:nvSpPr>
        <p:spPr>
          <a:xfrm>
            <a:off x="819150" y="1462088"/>
            <a:ext cx="10515600" cy="4351338"/>
          </a:xfrm>
        </p:spPr>
        <p:txBody>
          <a:bodyPr/>
          <a:lstStyle/>
          <a:p>
            <a:endParaRPr lang="nl-NL" dirty="0"/>
          </a:p>
          <a:p>
            <a:endParaRPr lang="nl-NL" dirty="0"/>
          </a:p>
          <a:p>
            <a:pPr marL="0" indent="0">
              <a:buNone/>
            </a:pPr>
            <a:endParaRPr lang="nl-NL" dirty="0"/>
          </a:p>
          <a:p>
            <a:pPr marL="0" indent="0">
              <a:buNone/>
            </a:pPr>
            <a:endParaRPr lang="nl-NL" dirty="0"/>
          </a:p>
        </p:txBody>
      </p:sp>
      <p:pic>
        <p:nvPicPr>
          <p:cNvPr id="4" name="Afbeelding 3" descr="Afbeelding met tekst&#10;&#10;Automatisch gegenereerde beschrijving">
            <a:extLst>
              <a:ext uri="{FF2B5EF4-FFF2-40B4-BE49-F238E27FC236}">
                <a16:creationId xmlns:a16="http://schemas.microsoft.com/office/drawing/2014/main" id="{AD1F0DAD-1924-406D-B506-C63F4A641C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8277" y="1223010"/>
            <a:ext cx="7532370" cy="4411980"/>
          </a:xfrm>
          <a:prstGeom prst="rect">
            <a:avLst/>
          </a:prstGeom>
        </p:spPr>
      </p:pic>
    </p:spTree>
    <p:extLst>
      <p:ext uri="{BB962C8B-B14F-4D97-AF65-F5344CB8AC3E}">
        <p14:creationId xmlns:p14="http://schemas.microsoft.com/office/powerpoint/2010/main" val="4026520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67746-706E-4370-8801-5AFE5CEBCF9B}"/>
              </a:ext>
            </a:extLst>
          </p:cNvPr>
          <p:cNvSpPr>
            <a:spLocks noGrp="1"/>
          </p:cNvSpPr>
          <p:nvPr>
            <p:ph type="title"/>
          </p:nvPr>
        </p:nvSpPr>
        <p:spPr>
          <a:xfrm>
            <a:off x="828675" y="136525"/>
            <a:ext cx="10544175" cy="1325563"/>
          </a:xfrm>
        </p:spPr>
        <p:txBody>
          <a:bodyPr/>
          <a:lstStyle/>
          <a:p>
            <a:pPr algn="l"/>
            <a:r>
              <a:rPr lang="nl-NL" sz="3200" dirty="0"/>
              <a:t>14. Werkafspraken app JBZ</a:t>
            </a:r>
          </a:p>
        </p:txBody>
      </p:sp>
      <p:pic>
        <p:nvPicPr>
          <p:cNvPr id="4" name="Afbeelding 3">
            <a:extLst>
              <a:ext uri="{FF2B5EF4-FFF2-40B4-BE49-F238E27FC236}">
                <a16:creationId xmlns:a16="http://schemas.microsoft.com/office/drawing/2014/main" id="{D70FA048-9836-4530-96F8-01F78E466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3448" y="1325563"/>
            <a:ext cx="3033555" cy="5395912"/>
          </a:xfrm>
          <a:prstGeom prst="rect">
            <a:avLst/>
          </a:prstGeom>
        </p:spPr>
      </p:pic>
      <p:sp>
        <p:nvSpPr>
          <p:cNvPr id="5" name="Tekstvak 4">
            <a:extLst>
              <a:ext uri="{FF2B5EF4-FFF2-40B4-BE49-F238E27FC236}">
                <a16:creationId xmlns:a16="http://schemas.microsoft.com/office/drawing/2014/main" id="{B0F4BDB2-B085-6144-9107-53CE7035B140}"/>
              </a:ext>
            </a:extLst>
          </p:cNvPr>
          <p:cNvSpPr txBox="1"/>
          <p:nvPr/>
        </p:nvSpPr>
        <p:spPr>
          <a:xfrm>
            <a:off x="857249" y="1456008"/>
            <a:ext cx="6808087" cy="369332"/>
          </a:xfrm>
          <a:prstGeom prst="rect">
            <a:avLst/>
          </a:prstGeom>
          <a:noFill/>
        </p:spPr>
        <p:txBody>
          <a:bodyPr wrap="square" rtlCol="0">
            <a:spAutoFit/>
          </a:bodyPr>
          <a:lstStyle/>
          <a:p>
            <a:pPr algn="l"/>
            <a:r>
              <a:rPr lang="nl-NL" dirty="0"/>
              <a:t>Downloaden via </a:t>
            </a:r>
            <a:r>
              <a:rPr lang="nl-NL" dirty="0" err="1"/>
              <a:t>appstore</a:t>
            </a:r>
            <a:endParaRPr lang="nl-NL" dirty="0"/>
          </a:p>
        </p:txBody>
      </p:sp>
    </p:spTree>
    <p:extLst>
      <p:ext uri="{BB962C8B-B14F-4D97-AF65-F5344CB8AC3E}">
        <p14:creationId xmlns:p14="http://schemas.microsoft.com/office/powerpoint/2010/main" val="1259819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00C2F8-8E38-486C-A3B7-68025A06AE0C}"/>
              </a:ext>
            </a:extLst>
          </p:cNvPr>
          <p:cNvSpPr>
            <a:spLocks noGrp="1"/>
          </p:cNvSpPr>
          <p:nvPr>
            <p:ph type="title"/>
          </p:nvPr>
        </p:nvSpPr>
        <p:spPr/>
        <p:txBody>
          <a:bodyPr/>
          <a:lstStyle/>
          <a:p>
            <a:pPr algn="l"/>
            <a:r>
              <a:rPr lang="nl-NL" sz="3200" dirty="0"/>
              <a:t>5 multiple </a:t>
            </a:r>
            <a:r>
              <a:rPr lang="nl-NL" sz="3200" dirty="0" err="1"/>
              <a:t>choice</a:t>
            </a:r>
            <a:r>
              <a:rPr lang="nl-NL" sz="3200" dirty="0"/>
              <a:t> vragen</a:t>
            </a:r>
          </a:p>
        </p:txBody>
      </p:sp>
      <p:sp>
        <p:nvSpPr>
          <p:cNvPr id="3" name="Tijdelijke aanduiding voor inhoud 2">
            <a:extLst>
              <a:ext uri="{FF2B5EF4-FFF2-40B4-BE49-F238E27FC236}">
                <a16:creationId xmlns:a16="http://schemas.microsoft.com/office/drawing/2014/main" id="{86EF963D-8B52-4D36-95B6-7F3EEEEC58D1}"/>
              </a:ext>
            </a:extLst>
          </p:cNvPr>
          <p:cNvSpPr>
            <a:spLocks noGrp="1"/>
          </p:cNvSpPr>
          <p:nvPr>
            <p:ph idx="1"/>
          </p:nvPr>
        </p:nvSpPr>
        <p:spPr>
          <a:xfrm>
            <a:off x="838200" y="1943071"/>
            <a:ext cx="10515600" cy="4351338"/>
          </a:xfrm>
        </p:spPr>
        <p:txBody>
          <a:bodyPr/>
          <a:lstStyle/>
          <a:p>
            <a:r>
              <a:rPr lang="nl-NL" dirty="0"/>
              <a:t>Noem 3 functies van de huid</a:t>
            </a:r>
          </a:p>
          <a:p>
            <a:r>
              <a:rPr lang="nl-NL" dirty="0"/>
              <a:t>Benoem de </a:t>
            </a:r>
            <a:r>
              <a:rPr lang="nl-NL" dirty="0" err="1"/>
              <a:t>fase’s</a:t>
            </a:r>
            <a:r>
              <a:rPr lang="nl-NL" dirty="0"/>
              <a:t> van wondgenezing</a:t>
            </a:r>
          </a:p>
          <a:p>
            <a:r>
              <a:rPr lang="nl-NL" dirty="0"/>
              <a:t>Wat voor circulatie wonden ken je, benoem er 3</a:t>
            </a:r>
          </a:p>
          <a:p>
            <a:r>
              <a:rPr lang="nl-NL" dirty="0"/>
              <a:t>Waarvoor staan de letters TIME</a:t>
            </a:r>
          </a:p>
          <a:p>
            <a:r>
              <a:rPr lang="nl-NL" dirty="0"/>
              <a:t>Welke factoren zijn van invloed op de wondgenezing</a:t>
            </a:r>
          </a:p>
          <a:p>
            <a:endParaRPr lang="nl-NL" dirty="0"/>
          </a:p>
          <a:p>
            <a:endParaRPr lang="nl-NL" dirty="0"/>
          </a:p>
        </p:txBody>
      </p:sp>
    </p:spTree>
    <p:extLst>
      <p:ext uri="{BB962C8B-B14F-4D97-AF65-F5344CB8AC3E}">
        <p14:creationId xmlns:p14="http://schemas.microsoft.com/office/powerpoint/2010/main" val="871807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67746-706E-4370-8801-5AFE5CEBCF9B}"/>
              </a:ext>
            </a:extLst>
          </p:cNvPr>
          <p:cNvSpPr>
            <a:spLocks noGrp="1"/>
          </p:cNvSpPr>
          <p:nvPr>
            <p:ph type="title"/>
          </p:nvPr>
        </p:nvSpPr>
        <p:spPr>
          <a:xfrm>
            <a:off x="828675" y="136525"/>
            <a:ext cx="10544175" cy="1325563"/>
          </a:xfrm>
        </p:spPr>
        <p:txBody>
          <a:bodyPr>
            <a:normAutofit/>
          </a:bodyPr>
          <a:lstStyle/>
          <a:p>
            <a:pPr algn="l"/>
            <a:r>
              <a:rPr lang="nl-NL" sz="3200" dirty="0"/>
              <a:t>Literatuur </a:t>
            </a:r>
          </a:p>
        </p:txBody>
      </p:sp>
      <p:sp>
        <p:nvSpPr>
          <p:cNvPr id="7" name="Tijdelijke aanduiding voor inhoud 6">
            <a:extLst>
              <a:ext uri="{FF2B5EF4-FFF2-40B4-BE49-F238E27FC236}">
                <a16:creationId xmlns:a16="http://schemas.microsoft.com/office/drawing/2014/main" id="{A9BC23CA-925A-B54B-A51B-46E5E4D5CA74}"/>
              </a:ext>
            </a:extLst>
          </p:cNvPr>
          <p:cNvSpPr>
            <a:spLocks noGrp="1"/>
          </p:cNvSpPr>
          <p:nvPr>
            <p:ph idx="1"/>
          </p:nvPr>
        </p:nvSpPr>
        <p:spPr>
          <a:xfrm>
            <a:off x="819150" y="1462088"/>
            <a:ext cx="10515600" cy="4351338"/>
          </a:xfrm>
        </p:spPr>
        <p:txBody>
          <a:bodyPr/>
          <a:lstStyle/>
          <a:p>
            <a:r>
              <a:rPr lang="nl-NL" dirty="0"/>
              <a:t>Jong De A., (Eindred.) (2015). WCS Wondenboek. Leiden: WCS Kenniscentrum Wondzorg. </a:t>
            </a:r>
          </a:p>
          <a:p>
            <a:r>
              <a:rPr lang="nl-NL" dirty="0"/>
              <a:t>Werkgroep ‘Kwaliteitsstandaard Organisatie van wondzorg in Nederland’. (2018). Verenig de expertise ten behoeve van de patiënt. Utrecht: Auteur. </a:t>
            </a:r>
          </a:p>
          <a:p>
            <a:pPr marL="0" indent="0">
              <a:buNone/>
            </a:pPr>
            <a:endParaRPr lang="nl-NL" dirty="0"/>
          </a:p>
          <a:p>
            <a:pPr marL="0" indent="0">
              <a:buNone/>
            </a:pPr>
            <a:r>
              <a:rPr lang="nl-NL" dirty="0"/>
              <a:t>WVS Tijdschrift (artikel, Anja).</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3428757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A4361B81-398C-4EE3-8C0A-11217C7BC4B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85071" y="1171706"/>
            <a:ext cx="5221857" cy="3911353"/>
          </a:xfrm>
        </p:spPr>
      </p:pic>
    </p:spTree>
    <p:extLst>
      <p:ext uri="{BB962C8B-B14F-4D97-AF65-F5344CB8AC3E}">
        <p14:creationId xmlns:p14="http://schemas.microsoft.com/office/powerpoint/2010/main" val="959576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1FE43D-E31B-4DD6-8630-9E5C557F2567}"/>
              </a:ext>
            </a:extLst>
          </p:cNvPr>
          <p:cNvSpPr>
            <a:spLocks noGrp="1"/>
          </p:cNvSpPr>
          <p:nvPr>
            <p:ph type="title"/>
          </p:nvPr>
        </p:nvSpPr>
        <p:spPr/>
        <p:txBody>
          <a:bodyPr/>
          <a:lstStyle/>
          <a:p>
            <a:pPr algn="l"/>
            <a:r>
              <a:rPr lang="nl-NL" dirty="0"/>
              <a:t>1. De huid</a:t>
            </a:r>
          </a:p>
        </p:txBody>
      </p:sp>
      <p:sp>
        <p:nvSpPr>
          <p:cNvPr id="3" name="Tijdelijke aanduiding voor inhoud 2">
            <a:extLst>
              <a:ext uri="{FF2B5EF4-FFF2-40B4-BE49-F238E27FC236}">
                <a16:creationId xmlns:a16="http://schemas.microsoft.com/office/drawing/2014/main" id="{9A593683-A484-481A-BBBC-121C9442500D}"/>
              </a:ext>
            </a:extLst>
          </p:cNvPr>
          <p:cNvSpPr>
            <a:spLocks noGrp="1"/>
          </p:cNvSpPr>
          <p:nvPr>
            <p:ph idx="1"/>
          </p:nvPr>
        </p:nvSpPr>
        <p:spPr/>
        <p:txBody>
          <a:bodyPr>
            <a:normAutofit fontScale="77500" lnSpcReduction="20000"/>
          </a:bodyPr>
          <a:lstStyle/>
          <a:p>
            <a:pPr marL="285750" indent="-285750">
              <a:buFont typeface="Arial"/>
              <a:buChar char="•"/>
            </a:pPr>
            <a:r>
              <a:rPr lang="nl-NL" dirty="0">
                <a:cs typeface="Calibri"/>
              </a:rPr>
              <a:t>Bepaalt voor een groot deel ons uiterlijk: belangrijke factor in sociale contacten. </a:t>
            </a:r>
          </a:p>
          <a:p>
            <a:pPr marL="285750" indent="-285750">
              <a:buFont typeface="Arial"/>
              <a:buChar char="•"/>
            </a:pPr>
            <a:r>
              <a:rPr lang="nl-NL" dirty="0">
                <a:cs typeface="Calibri"/>
              </a:rPr>
              <a:t>Barrière functie: bescherming tegen invloeden van buitenaf, zoals:</a:t>
            </a:r>
          </a:p>
          <a:p>
            <a:pPr marL="742950" lvl="1" indent="-285750">
              <a:buFont typeface="Arial"/>
              <a:buChar char="•"/>
            </a:pPr>
            <a:r>
              <a:rPr lang="nl-NL" dirty="0">
                <a:cs typeface="Calibri"/>
              </a:rPr>
              <a:t>Wrijving, drukkrachten;</a:t>
            </a:r>
          </a:p>
          <a:p>
            <a:pPr marL="742950" lvl="1" indent="-285750">
              <a:buFont typeface="Arial"/>
              <a:buChar char="•"/>
            </a:pPr>
            <a:r>
              <a:rPr lang="nl-NL" dirty="0">
                <a:cs typeface="Calibri"/>
              </a:rPr>
              <a:t>Vocht;</a:t>
            </a:r>
          </a:p>
          <a:p>
            <a:pPr marL="742950" lvl="1" indent="-285750">
              <a:buFont typeface="Arial"/>
              <a:buChar char="•"/>
            </a:pPr>
            <a:r>
              <a:rPr lang="nl-NL" dirty="0">
                <a:cs typeface="Calibri"/>
              </a:rPr>
              <a:t>Chemische invloeden (zuren);</a:t>
            </a:r>
          </a:p>
          <a:p>
            <a:pPr marL="742950" lvl="1" indent="-285750">
              <a:buFont typeface="Arial"/>
              <a:buChar char="•"/>
            </a:pPr>
            <a:r>
              <a:rPr lang="nl-NL" dirty="0">
                <a:cs typeface="Calibri"/>
              </a:rPr>
              <a:t>Micro-organisme;</a:t>
            </a:r>
          </a:p>
          <a:p>
            <a:pPr marL="742950" lvl="1" indent="-285750">
              <a:buFont typeface="Arial"/>
              <a:buChar char="•"/>
            </a:pPr>
            <a:r>
              <a:rPr lang="nl-NL" dirty="0">
                <a:cs typeface="Calibri"/>
              </a:rPr>
              <a:t>Zonlicht. </a:t>
            </a:r>
          </a:p>
          <a:p>
            <a:pPr lvl="1"/>
            <a:endParaRPr lang="nl-NL" dirty="0">
              <a:cs typeface="Calibri"/>
            </a:endParaRPr>
          </a:p>
          <a:p>
            <a:pPr marL="285750" indent="-285750">
              <a:buFont typeface="Arial"/>
              <a:buChar char="•"/>
            </a:pPr>
            <a:r>
              <a:rPr lang="nl-NL" dirty="0">
                <a:cs typeface="Calibri"/>
              </a:rPr>
              <a:t>En verder: de huid regelt onze lichaamstemperatuur, door transpiratie verliezen wij afbraakproducten, we voelen met onze huid en onze huid speelt met het zonlicht een grote rol bij de productie van vitamine D.</a:t>
            </a:r>
          </a:p>
          <a:p>
            <a:endParaRPr lang="nl-NL" dirty="0"/>
          </a:p>
        </p:txBody>
      </p:sp>
    </p:spTree>
    <p:extLst>
      <p:ext uri="{BB962C8B-B14F-4D97-AF65-F5344CB8AC3E}">
        <p14:creationId xmlns:p14="http://schemas.microsoft.com/office/powerpoint/2010/main" val="4006163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32"/>
          <p:cNvSpPr txBox="1">
            <a:spLocks noGrp="1"/>
          </p:cNvSpPr>
          <p:nvPr>
            <p:ph type="title"/>
          </p:nvPr>
        </p:nvSpPr>
        <p:spPr>
          <a:xfrm>
            <a:off x="1666875" y="567256"/>
            <a:ext cx="969745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AA35"/>
              </a:buClr>
              <a:buSzPts val="4800"/>
              <a:buFont typeface="Arial Narrow"/>
              <a:buNone/>
            </a:pPr>
            <a:r>
              <a:rPr lang="nl-NL" sz="4800" b="1">
                <a:solidFill>
                  <a:srgbClr val="3AAA35"/>
                </a:solidFill>
                <a:latin typeface="Arial Narrow"/>
                <a:ea typeface="Arial Narrow"/>
                <a:cs typeface="Arial Narrow"/>
                <a:sym typeface="Arial Narrow"/>
              </a:rPr>
              <a:t>                       voor jullie aandacht!</a:t>
            </a:r>
            <a:endParaRPr sz="6700" b="1">
              <a:solidFill>
                <a:srgbClr val="3AAA35"/>
              </a:solidFill>
              <a:latin typeface="Arial Narrow"/>
              <a:ea typeface="Arial Narrow"/>
              <a:cs typeface="Arial Narrow"/>
              <a:sym typeface="Arial Narrow"/>
            </a:endParaRPr>
          </a:p>
        </p:txBody>
      </p:sp>
      <p:sp>
        <p:nvSpPr>
          <p:cNvPr id="301" name="Google Shape;301;p32"/>
          <p:cNvSpPr txBox="1"/>
          <p:nvPr/>
        </p:nvSpPr>
        <p:spPr>
          <a:xfrm>
            <a:off x="554477" y="2089591"/>
            <a:ext cx="9620655" cy="28007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2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nl-NL" sz="3200" dirty="0">
                <a:solidFill>
                  <a:schemeClr val="dk1"/>
                </a:solidFill>
                <a:latin typeface="Arial Narrow"/>
                <a:ea typeface="Arial Narrow"/>
                <a:cs typeface="Arial Narrow"/>
                <a:sym typeface="Arial Narrow"/>
              </a:rPr>
              <a:t>Namens het Collectief Wondzorg ‘s </a:t>
            </a:r>
            <a:r>
              <a:rPr lang="nl-NL" sz="3200" dirty="0" err="1">
                <a:solidFill>
                  <a:schemeClr val="dk1"/>
                </a:solidFill>
                <a:latin typeface="Arial Narrow"/>
                <a:ea typeface="Arial Narrow"/>
                <a:cs typeface="Arial Narrow"/>
                <a:sym typeface="Arial Narrow"/>
              </a:rPr>
              <a:t>Hertogenbosch</a:t>
            </a:r>
            <a:r>
              <a:rPr lang="nl-NL" sz="3200" dirty="0">
                <a:solidFill>
                  <a:schemeClr val="dk1"/>
                </a:solidFill>
                <a:latin typeface="Arial Narrow"/>
                <a:ea typeface="Arial Narrow"/>
                <a:cs typeface="Arial Narrow"/>
                <a:sym typeface="Arial Narrow"/>
              </a:rPr>
              <a:t> en omgeving</a:t>
            </a:r>
            <a:endParaRPr sz="3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2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2800" dirty="0">
              <a:solidFill>
                <a:schemeClr val="dk1"/>
              </a:solidFill>
              <a:latin typeface="Arial Narrow"/>
              <a:ea typeface="Arial Narrow"/>
              <a:cs typeface="Arial Narrow"/>
              <a:sym typeface="Arial Narrow"/>
            </a:endParaRPr>
          </a:p>
        </p:txBody>
      </p:sp>
      <p:pic>
        <p:nvPicPr>
          <p:cNvPr id="303" name="Google Shape;303;p32"/>
          <p:cNvPicPr preferRelativeResize="0"/>
          <p:nvPr/>
        </p:nvPicPr>
        <p:blipFill rotWithShape="1">
          <a:blip r:embed="rId3">
            <a:alphaModFix/>
          </a:blip>
          <a:srcRect/>
          <a:stretch/>
        </p:blipFill>
        <p:spPr>
          <a:xfrm>
            <a:off x="219012" y="296100"/>
            <a:ext cx="1207431" cy="1634394"/>
          </a:xfrm>
          <a:prstGeom prst="rect">
            <a:avLst/>
          </a:prstGeom>
          <a:noFill/>
          <a:ln>
            <a:noFill/>
          </a:ln>
        </p:spPr>
      </p:pic>
      <p:pic>
        <p:nvPicPr>
          <p:cNvPr id="304" name="Google Shape;304;p32"/>
          <p:cNvPicPr preferRelativeResize="0"/>
          <p:nvPr/>
        </p:nvPicPr>
        <p:blipFill rotWithShape="1">
          <a:blip r:embed="rId4">
            <a:alphaModFix/>
          </a:blip>
          <a:srcRect/>
          <a:stretch/>
        </p:blipFill>
        <p:spPr>
          <a:xfrm>
            <a:off x="1548929" y="167999"/>
            <a:ext cx="3276600" cy="2124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67746-706E-4370-8801-5AFE5CEBCF9B}"/>
              </a:ext>
            </a:extLst>
          </p:cNvPr>
          <p:cNvSpPr>
            <a:spLocks noGrp="1"/>
          </p:cNvSpPr>
          <p:nvPr>
            <p:ph type="title"/>
          </p:nvPr>
        </p:nvSpPr>
        <p:spPr>
          <a:xfrm>
            <a:off x="828675" y="136525"/>
            <a:ext cx="10544175" cy="1325563"/>
          </a:xfrm>
        </p:spPr>
        <p:txBody>
          <a:bodyPr/>
          <a:lstStyle/>
          <a:p>
            <a:pPr algn="l"/>
            <a:r>
              <a:rPr lang="nl-NL" dirty="0"/>
              <a:t>2. De opbouw van de huid</a:t>
            </a:r>
          </a:p>
        </p:txBody>
      </p:sp>
      <p:sp>
        <p:nvSpPr>
          <p:cNvPr id="7" name="Tijdelijke aanduiding voor inhoud 6">
            <a:extLst>
              <a:ext uri="{FF2B5EF4-FFF2-40B4-BE49-F238E27FC236}">
                <a16:creationId xmlns:a16="http://schemas.microsoft.com/office/drawing/2014/main" id="{A9BC23CA-925A-B54B-A51B-46E5E4D5CA74}"/>
              </a:ext>
            </a:extLst>
          </p:cNvPr>
          <p:cNvSpPr>
            <a:spLocks noGrp="1"/>
          </p:cNvSpPr>
          <p:nvPr>
            <p:ph idx="1"/>
          </p:nvPr>
        </p:nvSpPr>
        <p:spPr>
          <a:xfrm>
            <a:off x="819150" y="1462088"/>
            <a:ext cx="10515600" cy="4351338"/>
          </a:xfrm>
        </p:spPr>
        <p:txBody>
          <a:bodyPr/>
          <a:lstStyle/>
          <a:p>
            <a:endParaRPr lang="nl-NL" dirty="0"/>
          </a:p>
          <a:p>
            <a:pPr marL="0" indent="0">
              <a:buNone/>
            </a:pPr>
            <a:endParaRPr lang="nl-NL" dirty="0"/>
          </a:p>
          <a:p>
            <a:pPr marL="0" indent="0">
              <a:buNone/>
            </a:pPr>
            <a:endParaRPr lang="nl-NL" dirty="0"/>
          </a:p>
        </p:txBody>
      </p:sp>
      <p:pic>
        <p:nvPicPr>
          <p:cNvPr id="5" name="Afbeelding 4">
            <a:extLst>
              <a:ext uri="{FF2B5EF4-FFF2-40B4-BE49-F238E27FC236}">
                <a16:creationId xmlns:a16="http://schemas.microsoft.com/office/drawing/2014/main" id="{C10A6DA1-4DE0-C34E-918B-664488EEF0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5" y="1579994"/>
            <a:ext cx="3943758" cy="3308016"/>
          </a:xfrm>
          <a:prstGeom prst="rect">
            <a:avLst/>
          </a:prstGeom>
        </p:spPr>
      </p:pic>
      <p:sp>
        <p:nvSpPr>
          <p:cNvPr id="6" name="Tekstvak 5">
            <a:extLst>
              <a:ext uri="{FF2B5EF4-FFF2-40B4-BE49-F238E27FC236}">
                <a16:creationId xmlns:a16="http://schemas.microsoft.com/office/drawing/2014/main" id="{021A1886-D361-EC42-B01C-A8A5FE912FF2}"/>
              </a:ext>
            </a:extLst>
          </p:cNvPr>
          <p:cNvSpPr txBox="1"/>
          <p:nvPr/>
        </p:nvSpPr>
        <p:spPr>
          <a:xfrm>
            <a:off x="6013875" y="6348979"/>
            <a:ext cx="5574182" cy="246221"/>
          </a:xfrm>
          <a:prstGeom prst="rect">
            <a:avLst/>
          </a:prstGeom>
          <a:noFill/>
        </p:spPr>
        <p:txBody>
          <a:bodyPr wrap="square" rtlCol="0">
            <a:spAutoFit/>
          </a:bodyPr>
          <a:lstStyle/>
          <a:p>
            <a:r>
              <a:rPr lang="nl-NL" sz="1000" dirty="0"/>
              <a:t>Illustratie: </a:t>
            </a:r>
            <a:r>
              <a:rPr lang="nl-NL" sz="1000" dirty="0">
                <a:hlinkClick r:id="rId3"/>
              </a:rPr>
              <a:t>https://www.wcswondenboek.nl/book</a:t>
            </a:r>
            <a:r>
              <a:rPr lang="nl-NL" sz="1000" dirty="0"/>
              <a:t>, geraadpleegd op 26-5-2021</a:t>
            </a:r>
          </a:p>
        </p:txBody>
      </p:sp>
      <p:sp>
        <p:nvSpPr>
          <p:cNvPr id="8" name="Tekstvak 7">
            <a:extLst>
              <a:ext uri="{FF2B5EF4-FFF2-40B4-BE49-F238E27FC236}">
                <a16:creationId xmlns:a16="http://schemas.microsoft.com/office/drawing/2014/main" id="{E84B7E4C-A756-3248-A3D5-89C32B3D1F40}"/>
              </a:ext>
            </a:extLst>
          </p:cNvPr>
          <p:cNvSpPr txBox="1"/>
          <p:nvPr/>
        </p:nvSpPr>
        <p:spPr>
          <a:xfrm>
            <a:off x="5457139" y="1579994"/>
            <a:ext cx="4864589" cy="3416320"/>
          </a:xfrm>
          <a:prstGeom prst="rect">
            <a:avLst/>
          </a:prstGeom>
          <a:noFill/>
        </p:spPr>
        <p:txBody>
          <a:bodyPr wrap="square" rtlCol="0">
            <a:spAutoFit/>
          </a:bodyPr>
          <a:lstStyle/>
          <a:p>
            <a:r>
              <a:rPr lang="nl-NL" dirty="0"/>
              <a:t>2 lagen:</a:t>
            </a:r>
          </a:p>
          <a:p>
            <a:pPr marL="285750" indent="-285750">
              <a:buFont typeface="Arial" panose="020B0604020202020204" pitchFamily="34" charset="0"/>
              <a:buChar char="•"/>
            </a:pPr>
            <a:r>
              <a:rPr lang="nl-NL" dirty="0"/>
              <a:t>Buitenlaag: epidermis (of opperhuid, of epitheellaag). </a:t>
            </a:r>
          </a:p>
          <a:p>
            <a:pPr marL="285750" indent="-285750">
              <a:buFont typeface="Arial" panose="020B0604020202020204" pitchFamily="34" charset="0"/>
              <a:buChar char="•"/>
            </a:pPr>
            <a:r>
              <a:rPr lang="nl-NL" dirty="0"/>
              <a:t>Binnenlaag: dermis (of lederhuid of </a:t>
            </a:r>
            <a:r>
              <a:rPr lang="nl-NL" dirty="0" err="1"/>
              <a:t>cutis</a:t>
            </a:r>
            <a:r>
              <a:rPr lang="nl-NL" dirty="0"/>
              <a:t>). </a:t>
            </a:r>
          </a:p>
          <a:p>
            <a:pPr marL="285750" indent="-285750">
              <a:buFont typeface="Arial" panose="020B0604020202020204" pitchFamily="34" charset="0"/>
              <a:buChar char="•"/>
            </a:pPr>
            <a:endParaRPr lang="nl-NL" dirty="0"/>
          </a:p>
          <a:p>
            <a:r>
              <a:rPr lang="nl-NL" dirty="0"/>
              <a:t>Onder de dermis: onderhuidse vetlaag (of subcutis). Hier worden energiereserves opgeslagen. </a:t>
            </a:r>
          </a:p>
          <a:p>
            <a:r>
              <a:rPr lang="nl-NL" dirty="0"/>
              <a:t>Daarnaast: bescherming, isolatie en deze vetlaag geeft de vorm aan ons lichaam. </a:t>
            </a:r>
          </a:p>
          <a:p>
            <a:endParaRPr lang="nl-NL" dirty="0"/>
          </a:p>
          <a:p>
            <a:endParaRPr lang="nl-NL" dirty="0"/>
          </a:p>
        </p:txBody>
      </p:sp>
    </p:spTree>
    <p:extLst>
      <p:ext uri="{BB962C8B-B14F-4D97-AF65-F5344CB8AC3E}">
        <p14:creationId xmlns:p14="http://schemas.microsoft.com/office/powerpoint/2010/main" val="312612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67746-706E-4370-8801-5AFE5CEBCF9B}"/>
              </a:ext>
            </a:extLst>
          </p:cNvPr>
          <p:cNvSpPr>
            <a:spLocks noGrp="1"/>
          </p:cNvSpPr>
          <p:nvPr>
            <p:ph type="title"/>
          </p:nvPr>
        </p:nvSpPr>
        <p:spPr>
          <a:xfrm>
            <a:off x="828675" y="136525"/>
            <a:ext cx="10544175" cy="1325563"/>
          </a:xfrm>
        </p:spPr>
        <p:txBody>
          <a:bodyPr>
            <a:normAutofit/>
          </a:bodyPr>
          <a:lstStyle/>
          <a:p>
            <a:pPr algn="l"/>
            <a:r>
              <a:rPr lang="nl-NL" dirty="0"/>
              <a:t>3. Wat is een (complexe) wond?</a:t>
            </a:r>
          </a:p>
        </p:txBody>
      </p:sp>
      <p:sp>
        <p:nvSpPr>
          <p:cNvPr id="7" name="Tijdelijke aanduiding voor inhoud 6">
            <a:extLst>
              <a:ext uri="{FF2B5EF4-FFF2-40B4-BE49-F238E27FC236}">
                <a16:creationId xmlns:a16="http://schemas.microsoft.com/office/drawing/2014/main" id="{A9BC23CA-925A-B54B-A51B-46E5E4D5CA74}"/>
              </a:ext>
            </a:extLst>
          </p:cNvPr>
          <p:cNvSpPr>
            <a:spLocks noGrp="1"/>
          </p:cNvSpPr>
          <p:nvPr>
            <p:ph idx="1"/>
          </p:nvPr>
        </p:nvSpPr>
        <p:spPr>
          <a:xfrm>
            <a:off x="857250" y="1296202"/>
            <a:ext cx="10515600" cy="4351338"/>
          </a:xfrm>
        </p:spPr>
        <p:txBody>
          <a:bodyPr>
            <a:normAutofit/>
          </a:bodyPr>
          <a:lstStyle/>
          <a:p>
            <a:pPr marL="0" indent="0">
              <a:buNone/>
            </a:pPr>
            <a:r>
              <a:rPr lang="nl-NL" dirty="0"/>
              <a:t>Een wond is een verbreking van de continuïteit van weefsel, veroorzaakt door een trauma of een pathologische aandoening” </a:t>
            </a:r>
          </a:p>
          <a:p>
            <a:pPr marL="0" indent="0">
              <a:buNone/>
            </a:pPr>
            <a:r>
              <a:rPr lang="nl-NL" sz="1200" dirty="0"/>
              <a:t>(WCS Wondenboek, 2020). </a:t>
            </a:r>
          </a:p>
          <a:p>
            <a:pPr marL="0" indent="0">
              <a:buNone/>
            </a:pPr>
            <a:endParaRPr lang="nl-NL" sz="4400" dirty="0">
              <a:solidFill>
                <a:srgbClr val="C00000"/>
              </a:solidFill>
            </a:endParaRPr>
          </a:p>
          <a:p>
            <a:pPr marL="0" indent="0">
              <a:buNone/>
            </a:pPr>
            <a:r>
              <a:rPr lang="nl-NL" dirty="0"/>
              <a:t>Een wond is niet complex, maar de situatie kan complex worden omdat er geen genezing optreed. Daarom: een wond met een complexe genezing, is een meer passende omschrijving </a:t>
            </a:r>
          </a:p>
          <a:p>
            <a:pPr marL="0" indent="0">
              <a:buNone/>
            </a:pPr>
            <a:r>
              <a:rPr lang="nl-NL" sz="1200" dirty="0"/>
              <a:t>(Kwaliteitsstandaard ‘Organisatie van wondzorg in Nederland’, 2018).</a:t>
            </a:r>
          </a:p>
          <a:p>
            <a:pPr marL="0" indent="0">
              <a:buNone/>
            </a:pPr>
            <a:endParaRPr lang="nl-NL" dirty="0">
              <a:solidFill>
                <a:srgbClr val="C00000"/>
              </a:solidFill>
            </a:endParaRPr>
          </a:p>
          <a:p>
            <a:pPr marL="0" indent="0">
              <a:buNone/>
            </a:pPr>
            <a:endParaRPr lang="nl-NL" dirty="0"/>
          </a:p>
          <a:p>
            <a:pPr marL="0" indent="0">
              <a:buNone/>
            </a:pPr>
            <a:endParaRPr lang="nl-NL" dirty="0"/>
          </a:p>
        </p:txBody>
      </p:sp>
    </p:spTree>
    <p:extLst>
      <p:ext uri="{BB962C8B-B14F-4D97-AF65-F5344CB8AC3E}">
        <p14:creationId xmlns:p14="http://schemas.microsoft.com/office/powerpoint/2010/main" val="2483106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2C3DD5-8FC4-4C6C-904E-6C9800E2F540}"/>
              </a:ext>
            </a:extLst>
          </p:cNvPr>
          <p:cNvSpPr>
            <a:spLocks noGrp="1"/>
          </p:cNvSpPr>
          <p:nvPr>
            <p:ph type="title"/>
          </p:nvPr>
        </p:nvSpPr>
        <p:spPr/>
        <p:txBody>
          <a:bodyPr/>
          <a:lstStyle/>
          <a:p>
            <a:pPr algn="l"/>
            <a:r>
              <a:rPr lang="nl-NL" dirty="0"/>
              <a:t>4. Indeling van wonden naar oorzaak</a:t>
            </a:r>
          </a:p>
        </p:txBody>
      </p:sp>
      <p:sp>
        <p:nvSpPr>
          <p:cNvPr id="3" name="Tijdelijke aanduiding voor inhoud 2">
            <a:extLst>
              <a:ext uri="{FF2B5EF4-FFF2-40B4-BE49-F238E27FC236}">
                <a16:creationId xmlns:a16="http://schemas.microsoft.com/office/drawing/2014/main" id="{723CE710-F683-42B1-9CAA-592F13F0EFA3}"/>
              </a:ext>
            </a:extLst>
          </p:cNvPr>
          <p:cNvSpPr>
            <a:spLocks noGrp="1"/>
          </p:cNvSpPr>
          <p:nvPr>
            <p:ph idx="1"/>
          </p:nvPr>
        </p:nvSpPr>
        <p:spPr/>
        <p:txBody>
          <a:bodyPr>
            <a:normAutofit fontScale="92500" lnSpcReduction="20000"/>
          </a:bodyPr>
          <a:lstStyle/>
          <a:p>
            <a:r>
              <a:rPr lang="nl-NL" dirty="0"/>
              <a:t>Mechanische wonden;</a:t>
            </a:r>
          </a:p>
          <a:p>
            <a:r>
              <a:rPr lang="nl-NL" dirty="0"/>
              <a:t>Chemische wonden;</a:t>
            </a:r>
          </a:p>
          <a:p>
            <a:r>
              <a:rPr lang="nl-NL" dirty="0"/>
              <a:t>Thermische wonden;</a:t>
            </a:r>
          </a:p>
          <a:p>
            <a:r>
              <a:rPr lang="nl-NL" dirty="0" err="1"/>
              <a:t>Elektriciteits</a:t>
            </a:r>
            <a:r>
              <a:rPr lang="nl-NL" dirty="0"/>
              <a:t> wonden;</a:t>
            </a:r>
          </a:p>
          <a:p>
            <a:r>
              <a:rPr lang="nl-NL" dirty="0"/>
              <a:t>Stralingswonden;</a:t>
            </a:r>
          </a:p>
          <a:p>
            <a:r>
              <a:rPr lang="nl-NL" dirty="0"/>
              <a:t>Infectie wonden;</a:t>
            </a:r>
          </a:p>
          <a:p>
            <a:r>
              <a:rPr lang="nl-NL" dirty="0"/>
              <a:t>Oncologische wonden;</a:t>
            </a:r>
          </a:p>
          <a:p>
            <a:r>
              <a:rPr lang="nl-NL" dirty="0"/>
              <a:t>Circulatiewonden. </a:t>
            </a:r>
          </a:p>
        </p:txBody>
      </p:sp>
    </p:spTree>
    <p:extLst>
      <p:ext uri="{BB962C8B-B14F-4D97-AF65-F5344CB8AC3E}">
        <p14:creationId xmlns:p14="http://schemas.microsoft.com/office/powerpoint/2010/main" val="1113834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51454E-116C-4CBE-9738-2AB410319009}"/>
              </a:ext>
            </a:extLst>
          </p:cNvPr>
          <p:cNvSpPr>
            <a:spLocks noGrp="1"/>
          </p:cNvSpPr>
          <p:nvPr>
            <p:ph type="title"/>
          </p:nvPr>
        </p:nvSpPr>
        <p:spPr/>
        <p:txBody>
          <a:bodyPr/>
          <a:lstStyle/>
          <a:p>
            <a:pPr algn="l"/>
            <a:r>
              <a:rPr lang="nl-NL" dirty="0"/>
              <a:t>5. Meest voorkomende wonden</a:t>
            </a:r>
          </a:p>
        </p:txBody>
      </p:sp>
      <p:sp>
        <p:nvSpPr>
          <p:cNvPr id="3" name="Tijdelijke aanduiding voor inhoud 2">
            <a:extLst>
              <a:ext uri="{FF2B5EF4-FFF2-40B4-BE49-F238E27FC236}">
                <a16:creationId xmlns:a16="http://schemas.microsoft.com/office/drawing/2014/main" id="{BEEEAC33-982E-4042-902F-881615490FBF}"/>
              </a:ext>
            </a:extLst>
          </p:cNvPr>
          <p:cNvSpPr>
            <a:spLocks noGrp="1"/>
          </p:cNvSpPr>
          <p:nvPr>
            <p:ph idx="1"/>
          </p:nvPr>
        </p:nvSpPr>
        <p:spPr/>
        <p:txBody>
          <a:bodyPr>
            <a:normAutofit lnSpcReduction="10000"/>
          </a:bodyPr>
          <a:lstStyle/>
          <a:p>
            <a:pPr marL="342900" lvl="0" indent="-342900">
              <a:defRPr/>
            </a:pPr>
            <a:r>
              <a:rPr lang="nl-NL" dirty="0">
                <a:solidFill>
                  <a:prstClr val="black"/>
                </a:solidFill>
                <a:latin typeface="Calibri" panose="020F0502020204030204"/>
              </a:rPr>
              <a:t>Chirurgische wonden</a:t>
            </a:r>
          </a:p>
          <a:p>
            <a:pPr marL="342900" lvl="0" indent="-342900">
              <a:defRPr/>
            </a:pPr>
            <a:r>
              <a:rPr lang="nl-NL" dirty="0">
                <a:solidFill>
                  <a:prstClr val="black"/>
                </a:solidFill>
                <a:latin typeface="Calibri" panose="020F0502020204030204"/>
              </a:rPr>
              <a:t>Diabetische voet</a:t>
            </a:r>
          </a:p>
          <a:p>
            <a:pPr marL="342900" lvl="0" indent="-342900">
              <a:defRPr/>
            </a:pPr>
            <a:r>
              <a:rPr lang="nl-NL" dirty="0">
                <a:solidFill>
                  <a:prstClr val="black"/>
                </a:solidFill>
                <a:latin typeface="Calibri" panose="020F0502020204030204"/>
              </a:rPr>
              <a:t>IAD</a:t>
            </a:r>
          </a:p>
          <a:p>
            <a:pPr marL="342900" lvl="0" indent="-342900">
              <a:defRPr/>
            </a:pPr>
            <a:r>
              <a:rPr lang="nl-NL" dirty="0">
                <a:solidFill>
                  <a:prstClr val="black"/>
                </a:solidFill>
                <a:latin typeface="Calibri" panose="020F0502020204030204"/>
              </a:rPr>
              <a:t>Oncologische wonden</a:t>
            </a:r>
          </a:p>
          <a:p>
            <a:pPr marL="342900" lvl="0" indent="-342900">
              <a:defRPr/>
            </a:pPr>
            <a:r>
              <a:rPr lang="nl-NL" dirty="0">
                <a:solidFill>
                  <a:prstClr val="black"/>
                </a:solidFill>
                <a:latin typeface="Calibri" panose="020F0502020204030204"/>
              </a:rPr>
              <a:t>Ulcus cruris</a:t>
            </a:r>
          </a:p>
          <a:p>
            <a:pPr marL="342900" lvl="0" indent="-342900">
              <a:defRPr/>
            </a:pPr>
            <a:r>
              <a:rPr lang="nl-NL" dirty="0">
                <a:solidFill>
                  <a:prstClr val="black"/>
                </a:solidFill>
                <a:latin typeface="Calibri" panose="020F0502020204030204"/>
              </a:rPr>
              <a:t>Skin </a:t>
            </a:r>
            <a:r>
              <a:rPr lang="nl-NL" dirty="0" err="1">
                <a:solidFill>
                  <a:prstClr val="black"/>
                </a:solidFill>
                <a:latin typeface="Calibri" panose="020F0502020204030204"/>
              </a:rPr>
              <a:t>tear</a:t>
            </a:r>
            <a:endParaRPr lang="nl-NL" dirty="0">
              <a:solidFill>
                <a:prstClr val="black"/>
              </a:solidFill>
              <a:latin typeface="Calibri" panose="020F0502020204030204"/>
            </a:endParaRPr>
          </a:p>
          <a:p>
            <a:pPr marL="342900" lvl="0" indent="-342900">
              <a:defRPr/>
            </a:pPr>
            <a:r>
              <a:rPr lang="nl-NL" dirty="0">
                <a:solidFill>
                  <a:prstClr val="black"/>
                </a:solidFill>
                <a:latin typeface="Calibri" panose="020F0502020204030204"/>
              </a:rPr>
              <a:t>Brandwonden</a:t>
            </a:r>
          </a:p>
        </p:txBody>
      </p:sp>
    </p:spTree>
    <p:extLst>
      <p:ext uri="{BB962C8B-B14F-4D97-AF65-F5344CB8AC3E}">
        <p14:creationId xmlns:p14="http://schemas.microsoft.com/office/powerpoint/2010/main" val="2662203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CDCCD4D-33A4-44EE-89C6-E8E59363B93B}"/>
              </a:ext>
            </a:extLst>
          </p:cNvPr>
          <p:cNvPicPr>
            <a:picLocks noChangeAspect="1"/>
          </p:cNvPicPr>
          <p:nvPr/>
        </p:nvPicPr>
        <p:blipFill rotWithShape="1">
          <a:blip r:embed="rId2"/>
          <a:srcRect l="403" t="29154" r="52969" b="25815"/>
          <a:stretch/>
        </p:blipFill>
        <p:spPr>
          <a:xfrm>
            <a:off x="1454927" y="284826"/>
            <a:ext cx="4472724" cy="2895600"/>
          </a:xfrm>
          <a:prstGeom prst="rect">
            <a:avLst/>
          </a:prstGeom>
        </p:spPr>
      </p:pic>
      <p:pic>
        <p:nvPicPr>
          <p:cNvPr id="6" name="Afbeelding 5">
            <a:extLst>
              <a:ext uri="{FF2B5EF4-FFF2-40B4-BE49-F238E27FC236}">
                <a16:creationId xmlns:a16="http://schemas.microsoft.com/office/drawing/2014/main" id="{39205EE3-6401-4B42-AB0D-2F239008D43A}"/>
              </a:ext>
            </a:extLst>
          </p:cNvPr>
          <p:cNvPicPr>
            <a:picLocks noChangeAspect="1"/>
          </p:cNvPicPr>
          <p:nvPr/>
        </p:nvPicPr>
        <p:blipFill rotWithShape="1">
          <a:blip r:embed="rId3"/>
          <a:srcRect t="51943" r="45649"/>
          <a:stretch/>
        </p:blipFill>
        <p:spPr>
          <a:xfrm>
            <a:off x="6529826" y="2244623"/>
            <a:ext cx="4639300" cy="2895600"/>
          </a:xfrm>
          <a:prstGeom prst="rect">
            <a:avLst/>
          </a:prstGeom>
        </p:spPr>
      </p:pic>
      <p:pic>
        <p:nvPicPr>
          <p:cNvPr id="7" name="Afbeelding 6" descr="Afbeelding met tekst&#10;&#10;Automatisch gegenereerde beschrijving">
            <a:extLst>
              <a:ext uri="{FF2B5EF4-FFF2-40B4-BE49-F238E27FC236}">
                <a16:creationId xmlns:a16="http://schemas.microsoft.com/office/drawing/2014/main" id="{8D244D73-358B-4B84-9EAE-02782E62FBBC}"/>
              </a:ext>
            </a:extLst>
          </p:cNvPr>
          <p:cNvPicPr>
            <a:picLocks noChangeAspect="1"/>
          </p:cNvPicPr>
          <p:nvPr/>
        </p:nvPicPr>
        <p:blipFill rotWithShape="1">
          <a:blip r:embed="rId4"/>
          <a:srcRect l="-1" r="55981" b="49706"/>
          <a:stretch/>
        </p:blipFill>
        <p:spPr>
          <a:xfrm>
            <a:off x="1454927" y="3511222"/>
            <a:ext cx="4371414" cy="3258002"/>
          </a:xfrm>
          <a:prstGeom prst="rect">
            <a:avLst/>
          </a:prstGeom>
        </p:spPr>
      </p:pic>
    </p:spTree>
    <p:extLst>
      <p:ext uri="{BB962C8B-B14F-4D97-AF65-F5344CB8AC3E}">
        <p14:creationId xmlns:p14="http://schemas.microsoft.com/office/powerpoint/2010/main" val="3204463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36B221-B3EE-4901-87CD-50BEC06C9518}"/>
              </a:ext>
            </a:extLst>
          </p:cNvPr>
          <p:cNvSpPr>
            <a:spLocks noGrp="1"/>
          </p:cNvSpPr>
          <p:nvPr>
            <p:ph type="title"/>
          </p:nvPr>
        </p:nvSpPr>
        <p:spPr/>
        <p:txBody>
          <a:bodyPr/>
          <a:lstStyle/>
          <a:p>
            <a:pPr algn="l"/>
            <a:r>
              <a:rPr lang="nl-NL" dirty="0"/>
              <a:t>6. De 4 fases van wondgenezing</a:t>
            </a:r>
          </a:p>
        </p:txBody>
      </p:sp>
      <p:sp>
        <p:nvSpPr>
          <p:cNvPr id="3" name="Tijdelijke aanduiding voor inhoud 2">
            <a:extLst>
              <a:ext uri="{FF2B5EF4-FFF2-40B4-BE49-F238E27FC236}">
                <a16:creationId xmlns:a16="http://schemas.microsoft.com/office/drawing/2014/main" id="{97BB4E4E-91F3-4AE1-8BE5-3BF4BEC3B75D}"/>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DA0827ED-462D-4443-BAF7-D44E01F0F893}"/>
              </a:ext>
            </a:extLst>
          </p:cNvPr>
          <p:cNvPicPr/>
          <p:nvPr/>
        </p:nvPicPr>
        <p:blipFill rotWithShape="1">
          <a:blip r:embed="rId2"/>
          <a:srcRect l="16112" t="28851" r="16768" b="9309"/>
          <a:stretch/>
        </p:blipFill>
        <p:spPr bwMode="auto">
          <a:xfrm>
            <a:off x="838200" y="1754640"/>
            <a:ext cx="7370618" cy="35098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439566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e0d39ff-431d-43cc-9e91-3f2f0c005d5c" xsi:nil="true"/>
    <lcf76f155ced4ddcb4097134ff3c332f xmlns="5e52b71e-b66d-420e-9620-fb9cb6ae07a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EDE5DAEF33F64C982422B3389763AF" ma:contentTypeVersion="16" ma:contentTypeDescription="Een nieuw document maken." ma:contentTypeScope="" ma:versionID="36f226cb62eb1ae30d41510955fc9962">
  <xsd:schema xmlns:xsd="http://www.w3.org/2001/XMLSchema" xmlns:xs="http://www.w3.org/2001/XMLSchema" xmlns:p="http://schemas.microsoft.com/office/2006/metadata/properties" xmlns:ns2="5e52b71e-b66d-420e-9620-fb9cb6ae07ad" xmlns:ns3="7e0d39ff-431d-43cc-9e91-3f2f0c005d5c" targetNamespace="http://schemas.microsoft.com/office/2006/metadata/properties" ma:root="true" ma:fieldsID="6466b9c01e5a94ef7cff3b7bdc3df91a" ns2:_="" ns3:_="">
    <xsd:import namespace="5e52b71e-b66d-420e-9620-fb9cb6ae07ad"/>
    <xsd:import namespace="7e0d39ff-431d-43cc-9e91-3f2f0c005d5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2b71e-b66d-420e-9620-fb9cb6ae07a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7c7fe576-9d7c-400e-b969-b0d5d59631a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e0d39ff-431d-43cc-9e91-3f2f0c005d5c"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53bb3b0f-49a1-447d-97ee-efad6abaa5eb}" ma:internalName="TaxCatchAll" ma:showField="CatchAllData" ma:web="7e0d39ff-431d-43cc-9e91-3f2f0c005d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BA66CF-9446-409A-9BD0-2C4E481DDA5E}">
  <ds:schemaRefs>
    <ds:schemaRef ds:uri="http://purl.org/dc/terms/"/>
    <ds:schemaRef ds:uri="7e0d39ff-431d-43cc-9e91-3f2f0c005d5c"/>
    <ds:schemaRef ds:uri="http://schemas.microsoft.com/office/2006/documentManagement/types"/>
    <ds:schemaRef ds:uri="http://schemas.microsoft.com/office/infopath/2007/PartnerControls"/>
    <ds:schemaRef ds:uri="5e52b71e-b66d-420e-9620-fb9cb6ae07ad"/>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 ds:uri="b32d299e-c83e-4677-a2f6-0f06245afe99"/>
    <ds:schemaRef ds:uri="ecfbcafd-32ea-4bd3-98a5-3ae992deaa2a"/>
  </ds:schemaRefs>
</ds:datastoreItem>
</file>

<file path=customXml/itemProps2.xml><?xml version="1.0" encoding="utf-8"?>
<ds:datastoreItem xmlns:ds="http://schemas.openxmlformats.org/officeDocument/2006/customXml" ds:itemID="{7FCBCF46-F7CF-4AE3-A7FD-DEC70D25FE30}">
  <ds:schemaRefs>
    <ds:schemaRef ds:uri="http://schemas.microsoft.com/sharepoint/v3/contenttype/forms"/>
  </ds:schemaRefs>
</ds:datastoreItem>
</file>

<file path=customXml/itemProps3.xml><?xml version="1.0" encoding="utf-8"?>
<ds:datastoreItem xmlns:ds="http://schemas.openxmlformats.org/officeDocument/2006/customXml" ds:itemID="{1B4CE6C5-1F2F-41A2-A751-63D00F372A1A}"/>
</file>

<file path=docProps/app.xml><?xml version="1.0" encoding="utf-8"?>
<Properties xmlns="http://schemas.openxmlformats.org/officeDocument/2006/extended-properties" xmlns:vt="http://schemas.openxmlformats.org/officeDocument/2006/docPropsVTypes">
  <TotalTime>0</TotalTime>
  <Words>1031</Words>
  <Application>Microsoft Office PowerPoint</Application>
  <PresentationFormat>Breedbeeld</PresentationFormat>
  <Paragraphs>196</Paragraphs>
  <Slides>30</Slides>
  <Notes>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30</vt:i4>
      </vt:variant>
    </vt:vector>
  </HeadingPairs>
  <TitlesOfParts>
    <vt:vector size="36" baseType="lpstr">
      <vt:lpstr>Arial</vt:lpstr>
      <vt:lpstr>Arial Narrow</vt:lpstr>
      <vt:lpstr>Calibri</vt:lpstr>
      <vt:lpstr>Franklin Gothic Book</vt:lpstr>
      <vt:lpstr>Franklin Gothic Demi</vt:lpstr>
      <vt:lpstr>Kantoorthema</vt:lpstr>
      <vt:lpstr>Algemene wondbehandeling</vt:lpstr>
      <vt:lpstr>Inhoud</vt:lpstr>
      <vt:lpstr>1. De huid</vt:lpstr>
      <vt:lpstr>2. De opbouw van de huid</vt:lpstr>
      <vt:lpstr>3. Wat is een (complexe) wond?</vt:lpstr>
      <vt:lpstr>4. Indeling van wonden naar oorzaak</vt:lpstr>
      <vt:lpstr>5. Meest voorkomende wonden</vt:lpstr>
      <vt:lpstr>PowerPoint-presentatie</vt:lpstr>
      <vt:lpstr>6. De 4 fases van wondgenezing</vt:lpstr>
      <vt:lpstr>Hemostase</vt:lpstr>
      <vt:lpstr>Inflammatie</vt:lpstr>
      <vt:lpstr>Proliferatiefase</vt:lpstr>
      <vt:lpstr>PowerPoint-presentatie</vt:lpstr>
      <vt:lpstr>7. Belemmerende factoren wondgenezing</vt:lpstr>
      <vt:lpstr>8. Wondwijzer (nvt bij brandwonden en oncologische wonden)</vt:lpstr>
      <vt:lpstr>9. ALTIS</vt:lpstr>
      <vt:lpstr>10. T.I.M.E.</vt:lpstr>
      <vt:lpstr>Tissue </vt:lpstr>
      <vt:lpstr>Infection</vt:lpstr>
      <vt:lpstr>Moisture </vt:lpstr>
      <vt:lpstr>Edge</vt:lpstr>
      <vt:lpstr>Pijnklachten</vt:lpstr>
      <vt:lpstr>11. Reinigen wond</vt:lpstr>
      <vt:lpstr>12. Hygiënisch werken bij wondzorg</vt:lpstr>
      <vt:lpstr>13. Regionale afspraak bij stagnerende wondgenezing</vt:lpstr>
      <vt:lpstr>14. Werkafspraken app JBZ</vt:lpstr>
      <vt:lpstr>5 multiple choice vragen</vt:lpstr>
      <vt:lpstr>Literatuur </vt:lpstr>
      <vt:lpstr>PowerPoint-presentatie</vt:lpstr>
      <vt:lpstr>                       voor jullie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Lindsey Huebers - Jongen</dc:creator>
  <cp:lastModifiedBy>Len van Amelsvoort - Schoenmakers</cp:lastModifiedBy>
  <cp:revision>17</cp:revision>
  <dcterms:created xsi:type="dcterms:W3CDTF">2021-04-28T08:08:25Z</dcterms:created>
  <dcterms:modified xsi:type="dcterms:W3CDTF">2022-07-13T11:46:49Z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0x0101007D40E6EEC544254D99E9CDF8E00FAC84</vt:lpwstr>
  </property>
</Properties>
</file>