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7" r:id="rId6"/>
    <p:sldId id="257" r:id="rId7"/>
    <p:sldId id="260" r:id="rId8"/>
    <p:sldId id="258" r:id="rId9"/>
    <p:sldId id="262" r:id="rId10"/>
    <p:sldId id="263" r:id="rId11"/>
    <p:sldId id="261" r:id="rId12"/>
    <p:sldId id="264" r:id="rId13"/>
    <p:sldId id="265" r:id="rId14"/>
    <p:sldId id="266" r:id="rId15"/>
    <p:sldId id="269" r:id="rId16"/>
    <p:sldId id="271" r:id="rId17"/>
    <p:sldId id="270" r:id="rId18"/>
    <p:sldId id="273" r:id="rId19"/>
    <p:sldId id="274" r:id="rId20"/>
    <p:sldId id="278" r:id="rId21"/>
    <p:sldId id="279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2CD35-2CCB-47B7-AA37-D84104405719}" v="15" dt="2021-04-28T08:17:36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4A71D-4E62-4CA3-9D8A-DD63692509ED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7745-A297-476F-AAC4-B940F67D4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4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D0AC8-F488-46AF-ACC4-30B2E57995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Demi" panose="020B07030201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0F73E1-8F5E-4C09-B184-0215D4349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38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DAAB5-F1D1-4350-B921-AC085233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C4B5F-9CB8-40F9-8E80-C6D50FC64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38833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337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1708A-ACB5-45BE-A5ED-452519DCE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8351"/>
            <a:ext cx="10515600" cy="110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BED534-87C4-4A3C-86D1-B95FB007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8686"/>
            <a:ext cx="10515600" cy="30404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825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35875-7272-4117-906F-2E439F30F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747F77-344E-4D17-A739-94BE43A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58934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68C5EF-7B08-4D4D-91CE-6A0A03AA3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589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0686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033CC-E5A4-4D4D-A6EB-B8F809B5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E6A385-009A-45E5-B097-83763AD11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97D273-F372-43D2-B2C5-0A4864F0E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79F5F74-80B4-48ED-8562-49C44EB54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0EF251-F071-4BC1-A6A0-3E470E74B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771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54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797FE-D607-4D79-9B0A-9A7E581CB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82BBA6A5-18F7-41EB-9D22-2348D7CDD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hoelahoep&#10;&#10;Automatisch gegenereerde beschrijving">
            <a:extLst>
              <a:ext uri="{FF2B5EF4-FFF2-40B4-BE49-F238E27FC236}">
                <a16:creationId xmlns:a16="http://schemas.microsoft.com/office/drawing/2014/main" id="{88AFE025-4A75-41D9-86F4-2F378F5F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20061-80BF-4A1D-910B-A2A4C4663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515600" cy="530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D8A3E0-20D4-4D25-8034-CFE013901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36342"/>
            <a:ext cx="6172200" cy="4119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9CD095-F6DF-412B-8F41-D914355FE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342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54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2DD87-9FEB-454D-8BBF-24A8F228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4660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7D80D3-E566-4033-927C-94DC0787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727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D0E86-B21A-4853-A6B9-DBBBB721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65320"/>
            <a:ext cx="3932237" cy="41192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4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42110F-2535-4280-A472-EC8549B3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8545F8-009C-4DE7-8CAC-B0C8AB29D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Afbeelding met hoelahoep&#10;&#10;Automatisch gegenereerde beschrijving">
            <a:extLst>
              <a:ext uri="{FF2B5EF4-FFF2-40B4-BE49-F238E27FC236}">
                <a16:creationId xmlns:a16="http://schemas.microsoft.com/office/drawing/2014/main" id="{A6C0D7BD-885C-4ECE-97C4-C8337EEA36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9" y="5184559"/>
            <a:ext cx="12824425" cy="20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89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ichtlijnendatabase.nl/nieuws/richtlijn_diabetische_voet_beschikbaa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552CBF-DD97-44E4-9193-5C6991D2E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4699" y="1424203"/>
            <a:ext cx="9144000" cy="2387600"/>
          </a:xfrm>
        </p:spPr>
        <p:txBody>
          <a:bodyPr/>
          <a:lstStyle/>
          <a:p>
            <a:r>
              <a:rPr lang="nl-NL" dirty="0"/>
              <a:t>Decubitus</a:t>
            </a:r>
          </a:p>
        </p:txBody>
      </p:sp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2C2A4235-5C95-408B-ABBB-CB6398B10E4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6363" y="1424203"/>
            <a:ext cx="4745876" cy="393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68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E5948-70C6-474B-8A14-9FA7BEB6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6. PATIËNTENGROEPEN MET RISICO OP DECUBITUS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57608D-885B-4692-A454-9DD7F2AF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0">
              <a:buNone/>
            </a:pPr>
            <a:r>
              <a:rPr lang="nl-NL" b="1" i="1" dirty="0"/>
              <a:t>Ga vanwege het risico op decubitus bij onderstaande doelgroepen direct over tot preventieve maatregelen.</a:t>
            </a:r>
          </a:p>
          <a:p>
            <a:pPr marL="0" lvl="0" indent="0">
              <a:buNone/>
            </a:pPr>
            <a:endParaRPr lang="nl-NL" dirty="0"/>
          </a:p>
          <a:p>
            <a:pPr marL="457200" lvl="0" indent="-336550">
              <a:buSzPts val="1700"/>
              <a:buChar char="●"/>
            </a:pPr>
            <a:r>
              <a:rPr lang="nl-NL" dirty="0"/>
              <a:t>Zorgvrager met decubitus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die immobiel is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op de intensive care 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op de operatiekamer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met een dwarslaesie</a:t>
            </a:r>
          </a:p>
          <a:p>
            <a:pPr marL="457200" lvl="0" indent="-336550">
              <a:spcBef>
                <a:spcPts val="0"/>
              </a:spcBef>
              <a:buSzPts val="1700"/>
              <a:buChar char="●"/>
            </a:pPr>
            <a:r>
              <a:rPr lang="nl-NL" dirty="0"/>
              <a:t>zorgvrager in de terminale fase.</a:t>
            </a:r>
          </a:p>
        </p:txBody>
      </p:sp>
    </p:spTree>
    <p:extLst>
      <p:ext uri="{BB962C8B-B14F-4D97-AF65-F5344CB8AC3E}">
        <p14:creationId xmlns:p14="http://schemas.microsoft.com/office/powerpoint/2010/main" val="287144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E8852-F5DE-4F7C-AFFA-13C7978F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Wisselhouding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CD7E44-66C5-4293-95EB-AA1BC04FB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Wisselhouding is maatwerk. Het kan verschillen per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persoon, plek en huid.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Maximaal vier uur in een houding.</a:t>
            </a:r>
          </a:p>
          <a:p>
            <a:pPr marL="0" lvl="0" indent="0">
              <a:buClr>
                <a:schemeClr val="dk1"/>
              </a:buClr>
              <a:buSzPts val="1700"/>
              <a:buNone/>
            </a:pPr>
            <a:r>
              <a:rPr lang="nl-NL" b="1" dirty="0"/>
              <a:t>Denk aan een multidisciplinaire benadering.</a:t>
            </a:r>
          </a:p>
          <a:p>
            <a:endParaRPr lang="nl-NL" dirty="0"/>
          </a:p>
        </p:txBody>
      </p:sp>
      <p:pic>
        <p:nvPicPr>
          <p:cNvPr id="4" name="Google Shape;209;p24">
            <a:extLst>
              <a:ext uri="{FF2B5EF4-FFF2-40B4-BE49-F238E27FC236}">
                <a16:creationId xmlns:a16="http://schemas.microsoft.com/office/drawing/2014/main" id="{3528EB4F-76B8-4A00-8381-39DE14E6BA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4725" y="4155475"/>
            <a:ext cx="5521275" cy="21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66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809625" y="232083"/>
            <a:ext cx="105441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1622"/>
              </a:buClr>
              <a:buSzPts val="4400"/>
              <a:buFont typeface="Calibri"/>
              <a:buNone/>
            </a:pPr>
            <a:r>
              <a:rPr lang="nl-NL" dirty="0"/>
              <a:t>8. Semi-</a:t>
            </a:r>
            <a:r>
              <a:rPr lang="nl-NL" dirty="0" err="1"/>
              <a:t>Fowler</a:t>
            </a:r>
            <a:r>
              <a:rPr lang="nl-NL" dirty="0"/>
              <a:t> / 30 graden zijligging</a:t>
            </a:r>
            <a:endParaRPr dirty="0"/>
          </a:p>
        </p:txBody>
      </p:sp>
      <p:pic>
        <p:nvPicPr>
          <p:cNvPr id="218" name="Google Shape;218;p25" descr="doorliggen%20-%20lighou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430220"/>
            <a:ext cx="3546900" cy="22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 descr="SemiFowl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829080"/>
            <a:ext cx="3546900" cy="15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descr="doorliggen%20-%20zijligging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4425" y="1286700"/>
            <a:ext cx="4666500" cy="21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 descr="Zij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4425" y="3884700"/>
            <a:ext cx="4535700" cy="16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713154" y="540706"/>
            <a:ext cx="9212081" cy="16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9. Observatie decubitus plaatsen</a:t>
            </a:r>
            <a:endParaRPr dirty="0"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1"/>
          </p:nvPr>
        </p:nvSpPr>
        <p:spPr>
          <a:xfrm>
            <a:off x="838200" y="1988598"/>
            <a:ext cx="6797405" cy="41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Waar zitten de risicoplaatsen in 1: ruglig, 2: zijlig en in 3 zit.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31" name="Google Shape;231;p26" descr="doorliggen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27075"/>
            <a:ext cx="8051700" cy="39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10. Zittende houdingen</a:t>
            </a:r>
            <a:r>
              <a:rPr lang="nl-NL" dirty="0">
                <a:sym typeface="Calibri"/>
              </a:rPr>
              <a:t> </a:t>
            </a:r>
            <a:endParaRPr dirty="0"/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1"/>
          </p:nvPr>
        </p:nvSpPr>
        <p:spPr>
          <a:xfrm>
            <a:off x="713154" y="1752245"/>
            <a:ext cx="6797405" cy="41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75" y="1824025"/>
            <a:ext cx="2924538" cy="23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25" y="1862150"/>
            <a:ext cx="2658775" cy="22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500" y="3995650"/>
            <a:ext cx="4228150" cy="2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/>
          <p:nvPr/>
        </p:nvSpPr>
        <p:spPr>
          <a:xfrm>
            <a:off x="1901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838200" y="556337"/>
            <a:ext cx="6797405" cy="90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11. Inzet hulpmiddelen</a:t>
            </a:r>
            <a:endParaRPr dirty="0"/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838200" y="1752245"/>
            <a:ext cx="6797400" cy="46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02100"/>
            <a:ext cx="2495400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 descr="verd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1387" y="1459162"/>
            <a:ext cx="3133800" cy="12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8"/>
          <p:cNvGrpSpPr/>
          <p:nvPr/>
        </p:nvGrpSpPr>
        <p:grpSpPr>
          <a:xfrm>
            <a:off x="659976" y="3176799"/>
            <a:ext cx="2914325" cy="1247700"/>
            <a:chOff x="6696" y="313"/>
            <a:chExt cx="4513" cy="1627"/>
          </a:xfrm>
        </p:grpSpPr>
        <p:pic>
          <p:nvPicPr>
            <p:cNvPr id="256" name="Google Shape;256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96" y="313"/>
              <a:ext cx="4513" cy="1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8"/>
            <p:cNvSpPr/>
            <p:nvPr/>
          </p:nvSpPr>
          <p:spPr>
            <a:xfrm>
              <a:off x="10806" y="1263"/>
              <a:ext cx="168" cy="125"/>
            </a:xfrm>
            <a:custGeom>
              <a:avLst/>
              <a:gdLst/>
              <a:ahLst/>
              <a:cxnLst/>
              <a:rect l="l" t="t" r="r" b="b"/>
              <a:pathLst>
                <a:path w="168" h="125" extrusionOk="0">
                  <a:moveTo>
                    <a:pt x="168" y="0"/>
                  </a:moveTo>
                  <a:lnTo>
                    <a:pt x="0" y="52"/>
                  </a:lnTo>
                  <a:lnTo>
                    <a:pt x="159" y="12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8" name="Google Shape;258;p28" descr="http://www.quattron.nl/producten/ligorthesen/dynamicsupport-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1375" y="2914425"/>
            <a:ext cx="3044224" cy="15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 descr="resiz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5200" y="4701775"/>
            <a:ext cx="2571750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 descr="Posey delux hielbeschermer small/medium/large 61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1375" y="4701775"/>
            <a:ext cx="3044225" cy="1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9325" y="1502099"/>
            <a:ext cx="3500726" cy="23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1374917" y="505952"/>
            <a:ext cx="1050985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>
              <a:spcBef>
                <a:spcPts val="0"/>
              </a:spcBef>
              <a:buClr>
                <a:srgbClr val="BE1622"/>
              </a:buClr>
              <a:buSzPts val="4000"/>
            </a:pPr>
            <a:r>
              <a:rPr lang="nl-NL" dirty="0"/>
              <a:t>12. Multidisciplinaire aanpak decubitus</a:t>
            </a:r>
            <a:endParaRPr dirty="0"/>
          </a:p>
        </p:txBody>
      </p:sp>
      <p:sp>
        <p:nvSpPr>
          <p:cNvPr id="268" name="Google Shape;268;p29"/>
          <p:cNvSpPr txBox="1"/>
          <p:nvPr/>
        </p:nvSpPr>
        <p:spPr>
          <a:xfrm>
            <a:off x="1374917" y="1831652"/>
            <a:ext cx="9697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700" b="1" dirty="0"/>
              <a:t>I</a:t>
            </a:r>
            <a:r>
              <a:rPr lang="nl-NL" sz="3600" b="1" dirty="0"/>
              <a:t>nzet deskundigen</a:t>
            </a:r>
            <a:endParaRPr sz="36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Fysiotherapie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Ergotherapie 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Diëtetiek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 dirty="0"/>
              <a:t>Wond verpleegkundigen</a:t>
            </a:r>
            <a:endParaRPr sz="2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1" name="Google Shape;271;p29"/>
          <p:cNvPicPr preferRelativeResize="0"/>
          <p:nvPr/>
        </p:nvPicPr>
        <p:blipFill rotWithShape="1">
          <a:blip r:embed="rId3">
            <a:alphaModFix/>
          </a:blip>
          <a:srcRect b="4792"/>
          <a:stretch/>
        </p:blipFill>
        <p:spPr>
          <a:xfrm>
            <a:off x="5971701" y="1633037"/>
            <a:ext cx="5371899" cy="23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9"/>
          <p:cNvPicPr preferRelativeResize="0"/>
          <p:nvPr/>
        </p:nvPicPr>
        <p:blipFill rotWithShape="1">
          <a:blip r:embed="rId4">
            <a:alphaModFix/>
          </a:blip>
          <a:srcRect t="4792"/>
          <a:stretch/>
        </p:blipFill>
        <p:spPr>
          <a:xfrm>
            <a:off x="5971700" y="4324777"/>
            <a:ext cx="5371900" cy="237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EB129-AFCE-4E0F-87DC-CF37C6D2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Google Shape;278;p30">
            <a:extLst>
              <a:ext uri="{FF2B5EF4-FFF2-40B4-BE49-F238E27FC236}">
                <a16:creationId xmlns:a16="http://schemas.microsoft.com/office/drawing/2014/main" id="{C3633706-40FF-4AEA-A4DD-FF6EC2FA27D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643437" y="2473325"/>
            <a:ext cx="2905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7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F574C-ED55-456A-8282-1A9885A0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Bronnen/literatuur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07B51-C12F-4C84-AB70-D4474031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dk1"/>
              </a:buClr>
              <a:buSzPts val="1400"/>
              <a:buFont typeface="Calibri"/>
              <a:buChar char="-"/>
            </a:pPr>
            <a:r>
              <a:rPr lang="de-DE" dirty="0"/>
              <a:t>https://www.venvn.nl/richtlijnen/alle-richtlijnen/richtlijn-decubitus/</a:t>
            </a:r>
          </a:p>
          <a:p>
            <a:pPr lvl="0" indent="-152400">
              <a:buClr>
                <a:schemeClr val="dk1"/>
              </a:buClr>
              <a:buSzPts val="1200"/>
              <a:buNone/>
            </a:pPr>
            <a:endParaRPr lang="de-DE" sz="2400" u="sng" dirty="0">
              <a:solidFill>
                <a:schemeClr val="hlink"/>
              </a:solidFill>
              <a:hlinkClick r:id="rId2"/>
            </a:endParaRPr>
          </a:p>
          <a:p>
            <a:pPr lvl="0">
              <a:buClr>
                <a:schemeClr val="dk1"/>
              </a:buClr>
              <a:buSzPts val="1400"/>
              <a:buFont typeface="Calibri"/>
              <a:buChar char="-"/>
            </a:pPr>
            <a:r>
              <a:rPr lang="de-DE" dirty="0"/>
              <a:t>http://www.decubitus.nl/richtlijnen</a:t>
            </a:r>
          </a:p>
          <a:p>
            <a:pPr lvl="0" indent="-152400">
              <a:buClr>
                <a:schemeClr val="dk1"/>
              </a:buClr>
              <a:buSzPts val="1200"/>
              <a:buNone/>
            </a:pPr>
            <a:endParaRPr lang="de-DE" sz="2400" dirty="0">
              <a:solidFill>
                <a:srgbClr val="2F549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>
              <a:buClr>
                <a:schemeClr val="dk1"/>
              </a:buClr>
              <a:buSzPts val="1400"/>
              <a:buFont typeface="Arial Narrow"/>
              <a:buChar char="-"/>
            </a:pPr>
            <a:r>
              <a:rPr lang="de-DE" dirty="0" err="1">
                <a:latin typeface="Arial Narrow"/>
                <a:ea typeface="Arial Narrow"/>
                <a:cs typeface="Arial Narrow"/>
                <a:sym typeface="Arial Narrow"/>
              </a:rPr>
              <a:t>Werkafspraken</a:t>
            </a:r>
            <a:r>
              <a:rPr lang="de-DE" dirty="0">
                <a:latin typeface="Arial Narrow"/>
                <a:ea typeface="Arial Narrow"/>
                <a:cs typeface="Arial Narrow"/>
                <a:sym typeface="Arial Narrow"/>
              </a:rPr>
              <a:t> JBZH </a:t>
            </a:r>
            <a:r>
              <a:rPr lang="de-DE" dirty="0" err="1">
                <a:latin typeface="Arial Narrow"/>
                <a:ea typeface="Arial Narrow"/>
                <a:cs typeface="Arial Narrow"/>
                <a:sym typeface="Arial Narrow"/>
              </a:rPr>
              <a:t>app</a:t>
            </a:r>
            <a:endParaRPr lang="de-DE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36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>
            <a:spLocks noGrp="1"/>
          </p:cNvSpPr>
          <p:nvPr>
            <p:ph type="title"/>
          </p:nvPr>
        </p:nvSpPr>
        <p:spPr>
          <a:xfrm>
            <a:off x="1666875" y="567256"/>
            <a:ext cx="96974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Font typeface="Arial Narrow"/>
              <a:buNone/>
            </a:pPr>
            <a:r>
              <a:rPr lang="nl-NL" sz="4800" b="1">
                <a:solidFill>
                  <a:srgbClr val="3AAA35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voor jullie aandacht!</a:t>
            </a:r>
            <a:endParaRPr sz="6700" b="1">
              <a:solidFill>
                <a:srgbClr val="3AAA3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554477" y="2089591"/>
            <a:ext cx="962065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Namens het collectief wondzorg ‘s </a:t>
            </a:r>
            <a:r>
              <a:rPr lang="nl-NL" sz="32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Hertogenbosch</a:t>
            </a:r>
            <a:r>
              <a:rPr lang="nl-NL" sz="32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en omgeving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04" name="Google Shape;3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929" y="167999"/>
            <a:ext cx="32766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8F35B-43D5-4A42-A1A7-6BDB623D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scholing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E2CD3-555D-450B-9F90-768DCDE8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384403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2" action="ppaction://hlinksldjump"/>
              </a:rPr>
              <a:t>Definitie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3" action="ppaction://hlinksldjump"/>
              </a:rPr>
              <a:t>Factoren die de gevoeligheid voor decubitus beïnvloeden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4" action="ppaction://hlinksldjump"/>
              </a:rPr>
              <a:t>NPIAP/EPUAP decubitus-classificatie systeem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5" action="ppaction://hlinksldjump"/>
              </a:rPr>
              <a:t>Decubitus risico beoordelingsinstrumenten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6" action="ppaction://hlinksldjump"/>
              </a:rPr>
              <a:t>Het risico op decubitus/ en de preventie hiervan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>
                <a:hlinkClick r:id="rId7" action="ppaction://hlinksldjump"/>
              </a:rPr>
              <a:t>Patientengroepen</a:t>
            </a:r>
            <a:r>
              <a:rPr lang="nl-NL" dirty="0">
                <a:hlinkClick r:id="rId7" action="ppaction://hlinksldjump"/>
              </a:rPr>
              <a:t> met risico op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8" action="ppaction://hlinksldjump"/>
              </a:rPr>
              <a:t>Wisselhouding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9" action="ppaction://hlinksldjump"/>
              </a:rPr>
              <a:t>Semi-</a:t>
            </a:r>
            <a:r>
              <a:rPr lang="nl-NL" dirty="0" err="1">
                <a:hlinkClick r:id="rId9" action="ppaction://hlinksldjump"/>
              </a:rPr>
              <a:t>Fowler</a:t>
            </a:r>
            <a:r>
              <a:rPr lang="nl-NL" dirty="0">
                <a:hlinkClick r:id="rId9" action="ppaction://hlinksldjump"/>
              </a:rPr>
              <a:t> / 30 graden zijligging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0" action="ppaction://hlinksldjump"/>
              </a:rPr>
              <a:t>Observatie decubitus plaatsen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1" action="ppaction://hlinksldjump"/>
              </a:rPr>
              <a:t>Zittende houdingen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2" action="ppaction://hlinksldjump"/>
              </a:rPr>
              <a:t>Inzet hulpmiddelen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linkClick r:id="rId13" action="ppaction://hlinksldjump"/>
              </a:rPr>
              <a:t>Multidisciplinaire aanpak decubitus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35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B0954-89BA-41D9-975F-742785B1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Definitie decubitus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EF44ED-AD57-4253-96F5-6F390741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Decubitus wordt gedefinieerd als ‘plaatselijke schade aan de huid en/of onderliggend weefsel ten gevolge van druk of druk in combinatie met schuifkrachten’. </a:t>
            </a:r>
          </a:p>
          <a:p>
            <a:endParaRPr lang="nl-NL" dirty="0"/>
          </a:p>
        </p:txBody>
      </p:sp>
      <p:pic>
        <p:nvPicPr>
          <p:cNvPr id="4" name="Google Shape;114;p16">
            <a:extLst>
              <a:ext uri="{FF2B5EF4-FFF2-40B4-BE49-F238E27FC236}">
                <a16:creationId xmlns:a16="http://schemas.microsoft.com/office/drawing/2014/main" id="{45DDFD49-2FBD-4D03-8BC2-56BE5EA89F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3041721"/>
            <a:ext cx="4213194" cy="2054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75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0"/>
            <a:ext cx="12189000" cy="533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08000" y="556327"/>
            <a:ext cx="10399452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nl-NL" dirty="0"/>
              <a:t>2. Factoren die de gevoeligheid voor decubitus beïnvloeden</a:t>
            </a:r>
            <a:endParaRPr dirty="0"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38200" y="2415855"/>
            <a:ext cx="6797400" cy="3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4" name="Google Shape;124;p17"/>
          <p:cNvSpPr txBox="1"/>
          <p:nvPr/>
        </p:nvSpPr>
        <p:spPr>
          <a:xfrm>
            <a:off x="900500" y="2731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" y="1685758"/>
            <a:ext cx="10463302" cy="37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418711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0650">
              <a:buClr>
                <a:schemeClr val="dk1"/>
              </a:buClr>
              <a:buSzPct val="62500"/>
              <a:buFont typeface="Arial" panose="020B0604020202020204" pitchFamily="34" charset="0"/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498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nl-NL" sz="7200" b="1" dirty="0"/>
              <a:t>Categorie I: Niet-wegdrukbare roodheid bij een intacte huid  </a:t>
            </a:r>
            <a:endParaRPr lang="nl-NL" sz="72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500"/>
              <a:buFont typeface="Arial" panose="020B0604020202020204" pitchFamily="34" charset="0"/>
              <a:buNone/>
            </a:pPr>
            <a:endParaRPr lang="nl-NL" sz="9896" b="1" dirty="0"/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Google Shape;140;p18">
            <a:extLst>
              <a:ext uri="{FF2B5EF4-FFF2-40B4-BE49-F238E27FC236}">
                <a16:creationId xmlns:a16="http://schemas.microsoft.com/office/drawing/2014/main" id="{10B99D1A-BDFB-443A-A1A2-05C6A32D0FD4}"/>
              </a:ext>
            </a:extLst>
          </p:cNvPr>
          <p:cNvSpPr txBox="1"/>
          <p:nvPr/>
        </p:nvSpPr>
        <p:spPr>
          <a:xfrm>
            <a:off x="838200" y="3617113"/>
            <a:ext cx="104186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 dirty="0">
                <a:latin typeface="Franklin Gothic Book" panose="020B0503020102020204" pitchFamily="34" charset="0"/>
                <a:sym typeface="Calibri"/>
              </a:rPr>
              <a:t>Categorie II: Verlies van een deel van de huidlaag of blaar</a:t>
            </a:r>
            <a:endParaRPr b="1" dirty="0">
              <a:latin typeface="Franklin Gothic Book" panose="020B0503020102020204" pitchFamily="34" charset="0"/>
            </a:endParaRPr>
          </a:p>
        </p:txBody>
      </p:sp>
      <p:pic>
        <p:nvPicPr>
          <p:cNvPr id="6" name="Google Shape;139;p18">
            <a:extLst>
              <a:ext uri="{FF2B5EF4-FFF2-40B4-BE49-F238E27FC236}">
                <a16:creationId xmlns:a16="http://schemas.microsoft.com/office/drawing/2014/main" id="{72776A79-053B-4C18-A145-54516F5A19C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8" y="1846555"/>
            <a:ext cx="7718228" cy="211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1;p18">
            <a:extLst>
              <a:ext uri="{FF2B5EF4-FFF2-40B4-BE49-F238E27FC236}">
                <a16:creationId xmlns:a16="http://schemas.microsoft.com/office/drawing/2014/main" id="{606E156A-B416-4FC5-A974-F485007FA9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8" y="4318193"/>
            <a:ext cx="8165676" cy="19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6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418711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0650">
              <a:buClr>
                <a:schemeClr val="dk1"/>
              </a:buClr>
              <a:buSzPct val="62500"/>
              <a:buFont typeface="Arial" panose="020B0604020202020204" pitchFamily="34" charset="0"/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498"/>
              </a:spcBef>
              <a:buClr>
                <a:schemeClr val="dk1"/>
              </a:buClr>
              <a:buSzPts val="275"/>
              <a:buFont typeface="Arial"/>
              <a:buNone/>
            </a:pPr>
            <a:r>
              <a:rPr lang="nl-NL" sz="7200" b="1" dirty="0"/>
              <a:t>Categorie III: Verlies van een volledige huidlaag (vet zichtbaar) </a:t>
            </a:r>
            <a:endParaRPr lang="nl-NL" sz="72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SzPts val="500"/>
              <a:buFont typeface="Arial" panose="020B0604020202020204" pitchFamily="34" charset="0"/>
              <a:buNone/>
            </a:pPr>
            <a:endParaRPr lang="nl-NL" sz="9896" b="1" dirty="0"/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indent="-120650"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5" name="Google Shape;140;p18">
            <a:extLst>
              <a:ext uri="{FF2B5EF4-FFF2-40B4-BE49-F238E27FC236}">
                <a16:creationId xmlns:a16="http://schemas.microsoft.com/office/drawing/2014/main" id="{10B99D1A-BDFB-443A-A1A2-05C6A32D0FD4}"/>
              </a:ext>
            </a:extLst>
          </p:cNvPr>
          <p:cNvSpPr txBox="1"/>
          <p:nvPr/>
        </p:nvSpPr>
        <p:spPr>
          <a:xfrm>
            <a:off x="886658" y="3832358"/>
            <a:ext cx="10418684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49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 dirty="0">
                <a:latin typeface="Franklin Gothic Book" panose="020B0503020102020204" pitchFamily="34" charset="0"/>
                <a:sym typeface="Calibri"/>
              </a:rPr>
              <a:t>Categorie IV: Verlies van een volledige </a:t>
            </a:r>
            <a:r>
              <a:rPr lang="nl-NL" b="1" dirty="0" err="1">
                <a:latin typeface="Franklin Gothic Book" panose="020B0503020102020204" pitchFamily="34" charset="0"/>
                <a:sym typeface="Calibri"/>
              </a:rPr>
              <a:t>weefsellaag</a:t>
            </a:r>
            <a:r>
              <a:rPr lang="nl-NL" b="1" dirty="0">
                <a:latin typeface="Franklin Gothic Book" panose="020B0503020102020204" pitchFamily="34" charset="0"/>
                <a:sym typeface="Calibri"/>
              </a:rPr>
              <a:t> (spier/bot zichtbaar)</a:t>
            </a:r>
            <a:endParaRPr b="1" dirty="0">
              <a:latin typeface="Franklin Gothic Book" panose="020B0503020102020204" pitchFamily="34" charset="0"/>
            </a:endParaRPr>
          </a:p>
        </p:txBody>
      </p:sp>
      <p:pic>
        <p:nvPicPr>
          <p:cNvPr id="8" name="Google Shape;155;p19">
            <a:extLst>
              <a:ext uri="{FF2B5EF4-FFF2-40B4-BE49-F238E27FC236}">
                <a16:creationId xmlns:a16="http://schemas.microsoft.com/office/drawing/2014/main" id="{26DEA816-D7E5-46A9-9AE7-E93AE523E8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5116" y="1947707"/>
            <a:ext cx="7021052" cy="18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57;p19">
            <a:extLst>
              <a:ext uri="{FF2B5EF4-FFF2-40B4-BE49-F238E27FC236}">
                <a16:creationId xmlns:a16="http://schemas.microsoft.com/office/drawing/2014/main" id="{C8C13EF4-1F9D-4742-A0E8-7D363D5D8D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116" y="4581890"/>
            <a:ext cx="7021046" cy="176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97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E067-10B2-4900-98EE-6872ACE8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3444"/>
            <a:ext cx="11173287" cy="1325563"/>
          </a:xfrm>
        </p:spPr>
        <p:txBody>
          <a:bodyPr/>
          <a:lstStyle/>
          <a:p>
            <a:r>
              <a:rPr lang="nl-NL" sz="4000" dirty="0"/>
              <a:t>3. NPIAP/EPUAP decubitus-classificatie systeem</a:t>
            </a:r>
          </a:p>
        </p:txBody>
      </p:sp>
      <p:sp>
        <p:nvSpPr>
          <p:cNvPr id="4" name="Google Shape;133;p18">
            <a:extLst>
              <a:ext uri="{FF2B5EF4-FFF2-40B4-BE49-F238E27FC236}">
                <a16:creationId xmlns:a16="http://schemas.microsoft.com/office/drawing/2014/main" id="{80A2D95F-E96F-4C5A-A16E-AD899FA4B7EC}"/>
              </a:ext>
            </a:extLst>
          </p:cNvPr>
          <p:cNvSpPr txBox="1">
            <a:spLocks/>
          </p:cNvSpPr>
          <p:nvPr/>
        </p:nvSpPr>
        <p:spPr>
          <a:xfrm>
            <a:off x="838199" y="1519007"/>
            <a:ext cx="10418685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46011">
              <a:lnSpc>
                <a:spcPct val="100000"/>
              </a:lnSpc>
              <a:spcBef>
                <a:spcPts val="1498"/>
              </a:spcBef>
              <a:buSzPct val="100000"/>
              <a:buChar char="●"/>
            </a:pPr>
            <a:r>
              <a:rPr lang="nl-NL" sz="3200" b="1" dirty="0"/>
              <a:t>Niet naar categorie in te delen/</a:t>
            </a:r>
            <a:r>
              <a:rPr lang="nl-NL" sz="3200" b="1" dirty="0" err="1"/>
              <a:t>ongeclassificeerd</a:t>
            </a:r>
            <a:r>
              <a:rPr lang="nl-NL" sz="3200" b="1" dirty="0"/>
              <a:t>: Verlies van een volledige huid- of </a:t>
            </a:r>
            <a:r>
              <a:rPr lang="nl-NL" sz="3200" b="1" dirty="0" err="1"/>
              <a:t>weefsellaag</a:t>
            </a:r>
            <a:r>
              <a:rPr lang="nl-NL" sz="3200" b="1" dirty="0"/>
              <a:t>. Diepte onbekend</a:t>
            </a:r>
            <a:endParaRPr lang="nl-NL" sz="96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500"/>
              <a:buNone/>
            </a:pPr>
            <a:endParaRPr lang="nl-NL" sz="9600" b="1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A2844B7-8137-44CB-ACF3-54769D466760}"/>
              </a:ext>
            </a:extLst>
          </p:cNvPr>
          <p:cNvSpPr/>
          <p:nvPr/>
        </p:nvSpPr>
        <p:spPr>
          <a:xfrm>
            <a:off x="999053" y="4129771"/>
            <a:ext cx="10321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SzPts val="1800"/>
              <a:buFont typeface="Calibri"/>
              <a:buChar char="●"/>
            </a:pPr>
            <a:r>
              <a:rPr lang="nl-NL" sz="2200" b="1" dirty="0">
                <a:latin typeface="Franklin Gothic Book" panose="020B0503020102020204" pitchFamily="34" charset="0"/>
                <a:sym typeface="Calibri"/>
              </a:rPr>
              <a:t>Vermoedelijke diepe weefselbeschadiging. Diepte onbekend</a:t>
            </a:r>
          </a:p>
        </p:txBody>
      </p:sp>
      <p:pic>
        <p:nvPicPr>
          <p:cNvPr id="10" name="Google Shape;171;p20">
            <a:extLst>
              <a:ext uri="{FF2B5EF4-FFF2-40B4-BE49-F238E27FC236}">
                <a16:creationId xmlns:a16="http://schemas.microsoft.com/office/drawing/2014/main" id="{3E895BEA-8D15-4A76-B7B4-ECCB0CCE92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6330" y="2033071"/>
            <a:ext cx="7423052" cy="20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3;p20">
            <a:extLst>
              <a:ext uri="{FF2B5EF4-FFF2-40B4-BE49-F238E27FC236}">
                <a16:creationId xmlns:a16="http://schemas.microsoft.com/office/drawing/2014/main" id="{7EA9FC25-0048-44D9-9706-A46563D977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333" y="4672404"/>
            <a:ext cx="7423049" cy="189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26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539FB-6844-4BF6-A87F-D2E5E444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Decubitus risico beoordelingsinstrumenten </a:t>
            </a:r>
            <a:br>
              <a:rPr lang="nl-NL" sz="4800" b="1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1900F-380B-45A0-9790-E3561D15C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810704" lvl="0" indent="0">
              <a:lnSpc>
                <a:spcPct val="101257"/>
              </a:lnSpc>
              <a:spcBef>
                <a:spcPts val="1385"/>
              </a:spcBef>
              <a:buNone/>
            </a:pPr>
            <a:r>
              <a:rPr lang="nl-NL" b="1" dirty="0"/>
              <a:t>Generieke risicobeoordeling instrumenten voor de Nederlandse situatie.</a:t>
            </a:r>
            <a:endParaRPr lang="nl-NL" dirty="0"/>
          </a:p>
          <a:p>
            <a:pPr marL="457200" marR="810704" lvl="0" indent="-368554">
              <a:lnSpc>
                <a:spcPct val="101257"/>
              </a:lnSpc>
              <a:spcBef>
                <a:spcPts val="1385"/>
              </a:spcBef>
              <a:buSzPts val="2204"/>
              <a:buChar char="●"/>
            </a:pPr>
            <a:r>
              <a:rPr lang="nl-NL" b="1" dirty="0"/>
              <a:t>Norton schaal </a:t>
            </a:r>
          </a:p>
          <a:p>
            <a:pPr marL="457200" marR="810704" lvl="0" indent="-368554">
              <a:lnSpc>
                <a:spcPct val="101257"/>
              </a:lnSpc>
              <a:spcBef>
                <a:spcPts val="0"/>
              </a:spcBef>
              <a:buSzPts val="2204"/>
              <a:buChar char="●"/>
            </a:pPr>
            <a:r>
              <a:rPr lang="nl-NL" b="1" dirty="0"/>
              <a:t>Braden schaal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364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95677-D4DC-4CB5-9089-8D1AD26A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5. Het risico op decubitus/</a:t>
            </a:r>
            <a:br>
              <a:rPr lang="nl-NL" sz="4000" dirty="0"/>
            </a:br>
            <a:r>
              <a:rPr lang="nl-NL" sz="4000" dirty="0"/>
              <a:t>en de preventie hiervan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34E57-4EDB-47D9-8538-05EAEB4A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00050">
              <a:buSzPts val="2700"/>
              <a:buChar char="-"/>
            </a:pPr>
            <a:r>
              <a:rPr lang="nl-NL" dirty="0"/>
              <a:t>Huid controle/</a:t>
            </a:r>
            <a:r>
              <a:rPr lang="nl-NL" b="1" dirty="0"/>
              <a:t>klinische blik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Houdingsveranderingen / wisselligging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Hulpmiddelen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Matras / Kussen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Beddengoed / </a:t>
            </a:r>
            <a:r>
              <a:rPr lang="nl-NL" dirty="0" err="1"/>
              <a:t>inco</a:t>
            </a:r>
            <a:r>
              <a:rPr lang="nl-NL" dirty="0"/>
              <a:t>-materiaal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Mobiliseren</a:t>
            </a:r>
          </a:p>
          <a:p>
            <a:pPr marL="457200" lvl="0" indent="-400050">
              <a:spcBef>
                <a:spcPts val="0"/>
              </a:spcBef>
              <a:buSzPts val="2700"/>
              <a:buChar char="-"/>
            </a:pPr>
            <a:r>
              <a:rPr lang="nl-NL" dirty="0"/>
              <a:t>Screen en beoordeel voedingstoestand en           </a:t>
            </a:r>
          </a:p>
          <a:p>
            <a:pPr marL="0" lvl="0" indent="0">
              <a:buClr>
                <a:schemeClr val="dk1"/>
              </a:buClr>
              <a:buSzPts val="2000"/>
              <a:buNone/>
            </a:pPr>
            <a:r>
              <a:rPr lang="nl-NL" sz="2400" dirty="0"/>
              <a:t>        </a:t>
            </a:r>
            <a:r>
              <a:rPr lang="nl-NL" dirty="0"/>
              <a:t>gewichtsveranderingen</a:t>
            </a:r>
          </a:p>
          <a:p>
            <a:pPr marL="457200" lvl="0" indent="-400050">
              <a:buSzPts val="2700"/>
              <a:buChar char="-"/>
            </a:pPr>
            <a:r>
              <a:rPr lang="nl-NL" dirty="0"/>
              <a:t> Voorlichting geven.</a:t>
            </a:r>
          </a:p>
          <a:p>
            <a:endParaRPr lang="nl-NL" dirty="0"/>
          </a:p>
        </p:txBody>
      </p:sp>
      <p:pic>
        <p:nvPicPr>
          <p:cNvPr id="4" name="Google Shape;192;p22">
            <a:extLst>
              <a:ext uri="{FF2B5EF4-FFF2-40B4-BE49-F238E27FC236}">
                <a16:creationId xmlns:a16="http://schemas.microsoft.com/office/drawing/2014/main" id="{BD6E9EC4-C4B8-440F-B6D9-1654EDEB11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922"/>
          <a:stretch/>
        </p:blipFill>
        <p:spPr>
          <a:xfrm>
            <a:off x="8424909" y="1593542"/>
            <a:ext cx="3323982" cy="3744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696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DE5DAEF33F64C982422B3389763AF" ma:contentTypeVersion="16" ma:contentTypeDescription="Een nieuw document maken." ma:contentTypeScope="" ma:versionID="36f226cb62eb1ae30d41510955fc9962">
  <xsd:schema xmlns:xsd="http://www.w3.org/2001/XMLSchema" xmlns:xs="http://www.w3.org/2001/XMLSchema" xmlns:p="http://schemas.microsoft.com/office/2006/metadata/properties" xmlns:ns2="5e52b71e-b66d-420e-9620-fb9cb6ae07ad" xmlns:ns3="7e0d39ff-431d-43cc-9e91-3f2f0c005d5c" targetNamespace="http://schemas.microsoft.com/office/2006/metadata/properties" ma:root="true" ma:fieldsID="6466b9c01e5a94ef7cff3b7bdc3df91a" ns2:_="" ns3:_="">
    <xsd:import namespace="5e52b71e-b66d-420e-9620-fb9cb6ae07ad"/>
    <xsd:import namespace="7e0d39ff-431d-43cc-9e91-3f2f0c005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b71e-b66d-420e-9620-fb9cb6ae0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c7fe576-9d7c-400e-b969-b0d5d59631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39ff-431d-43cc-9e91-3f2f0c005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bb3b0f-49a1-447d-97ee-efad6abaa5eb}" ma:internalName="TaxCatchAll" ma:showField="CatchAllData" ma:web="7e0d39ff-431d-43cc-9e91-3f2f0c005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0d39ff-431d-43cc-9e91-3f2f0c005d5c" xsi:nil="true"/>
    <lcf76f155ced4ddcb4097134ff3c332f xmlns="5e52b71e-b66d-420e-9620-fb9cb6ae07a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CBCF46-F7CF-4AE3-A7FD-DEC70D25FE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83F33C-C8B3-4064-8C2F-952C4CFBEE39}"/>
</file>

<file path=customXml/itemProps3.xml><?xml version="1.0" encoding="utf-8"?>
<ds:datastoreItem xmlns:ds="http://schemas.openxmlformats.org/officeDocument/2006/customXml" ds:itemID="{8EBA66CF-9446-409A-9BD0-2C4E481DDA5E}">
  <ds:schemaRefs>
    <ds:schemaRef ds:uri="http://purl.org/dc/terms/"/>
    <ds:schemaRef ds:uri="7e0d39ff-431d-43cc-9e91-3f2f0c005d5c"/>
    <ds:schemaRef ds:uri="http://schemas.microsoft.com/office/2006/documentManagement/types"/>
    <ds:schemaRef ds:uri="http://schemas.microsoft.com/office/infopath/2007/PartnerControls"/>
    <ds:schemaRef ds:uri="5e52b71e-b66d-420e-9620-fb9cb6ae07ad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b32d299e-c83e-4677-a2f6-0f06245afe99"/>
    <ds:schemaRef ds:uri="ecfbcafd-32ea-4bd3-98a5-3ae992deaa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Breedbeeld</PresentationFormat>
  <Paragraphs>98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Franklin Gothic Book</vt:lpstr>
      <vt:lpstr>Franklin Gothic Demi</vt:lpstr>
      <vt:lpstr>Kantoorthema</vt:lpstr>
      <vt:lpstr>Decubitus</vt:lpstr>
      <vt:lpstr>Inhoud scholing</vt:lpstr>
      <vt:lpstr>1. Definitie decubitus</vt:lpstr>
      <vt:lpstr>2. Factoren die de gevoeligheid voor decubitus beïnvloeden</vt:lpstr>
      <vt:lpstr>3. NPIAP/EPUAP decubitus-classificatie systeem</vt:lpstr>
      <vt:lpstr>3. NPIAP/EPUAP decubitus-classificatie systeem</vt:lpstr>
      <vt:lpstr>3. NPIAP/EPUAP decubitus-classificatie systeem</vt:lpstr>
      <vt:lpstr>4. Decubitus risico beoordelingsinstrumenten  </vt:lpstr>
      <vt:lpstr>5. Het risico op decubitus/ en de preventie hiervan</vt:lpstr>
      <vt:lpstr>6. PATIËNTENGROEPEN MET RISICO OP DECUBITUS</vt:lpstr>
      <vt:lpstr>7. Wisselhouding</vt:lpstr>
      <vt:lpstr>8. Semi-Fowler / 30 graden zijligging</vt:lpstr>
      <vt:lpstr>9. Observatie decubitus plaatsen</vt:lpstr>
      <vt:lpstr>10. Zittende houdingen </vt:lpstr>
      <vt:lpstr>11. Inzet hulpmiddelen</vt:lpstr>
      <vt:lpstr>12. Multidisciplinaire aanpak decubitus</vt:lpstr>
      <vt:lpstr>Vragen?</vt:lpstr>
      <vt:lpstr>Bronnen/literatuur</vt:lpstr>
      <vt:lpstr>                       voor jullie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Lindsey Huebers - Jongen</dc:creator>
  <cp:lastModifiedBy>Len van Amelsvoort - Schoenmakers</cp:lastModifiedBy>
  <cp:revision>14</cp:revision>
  <dcterms:created xsi:type="dcterms:W3CDTF">2021-04-28T08:08:25Z</dcterms:created>
  <dcterms:modified xsi:type="dcterms:W3CDTF">2022-07-13T11:48:35Z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0x0101007D40E6EEC544254D99E9CDF8E00FAC84</vt:lpwstr>
  </property>
</Properties>
</file>