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24"/>
  </p:notesMasterIdLst>
  <p:sldIdLst>
    <p:sldId id="256" r:id="rId5"/>
    <p:sldId id="267" r:id="rId6"/>
    <p:sldId id="257" r:id="rId7"/>
    <p:sldId id="260" r:id="rId8"/>
    <p:sldId id="258" r:id="rId9"/>
    <p:sldId id="262" r:id="rId10"/>
    <p:sldId id="263" r:id="rId11"/>
    <p:sldId id="261" r:id="rId12"/>
    <p:sldId id="264" r:id="rId13"/>
    <p:sldId id="265" r:id="rId14"/>
    <p:sldId id="266" r:id="rId15"/>
    <p:sldId id="269" r:id="rId16"/>
    <p:sldId id="271" r:id="rId17"/>
    <p:sldId id="270" r:id="rId18"/>
    <p:sldId id="273" r:id="rId19"/>
    <p:sldId id="274" r:id="rId20"/>
    <p:sldId id="278" r:id="rId21"/>
    <p:sldId id="279" r:id="rId22"/>
    <p:sldId id="277" r:id="rId23"/>
  </p:sldIdLst>
  <p:sldSz cx="12192000" cy="6858000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898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7282CD35-2CCB-47B7-AA37-D84104405719}" v="15" dt="2021-04-28T08:17:36.576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83" autoAdjust="0"/>
    <p:restoredTop sz="94660"/>
  </p:normalViewPr>
  <p:slideViewPr>
    <p:cSldViewPr snapToGrid="0">
      <p:cViewPr varScale="1">
        <p:scale>
          <a:sx n="111" d="100"/>
          <a:sy n="111" d="100"/>
        </p:scale>
        <p:origin x="672" y="1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viewProps" Target="view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microsoft.com/office/2015/10/relationships/revisionInfo" Target="revisionInfo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574A71D-4E62-4CA3-9D8A-DD63692509ED}" type="datetimeFigureOut">
              <a:rPr lang="nl-NL" smtClean="0"/>
              <a:t>27-05-2024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D067745-A297-476F-AAC4-B940F67D4B9E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73348433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17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Google Shape;211;p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2" name="Google Shape;212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Google Shape;223;p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4" name="Google Shape;224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Google Shape;233;p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4" name="Google Shape;234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" name="Google Shape;245;p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6" name="Google Shape;246;p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" name="Google Shape;263;p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4" name="Google Shape;264;p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" name="Google Shape;296;p2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7" name="Google Shape;297;p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99D0AC8-F488-46AF-ACC4-30B2E579955E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>
                <a:latin typeface="Franklin Gothic Demi" panose="020B0703020102020204" pitchFamily="34" charset="0"/>
              </a:defRPr>
            </a:lvl1pPr>
          </a:lstStyle>
          <a:p>
            <a:r>
              <a:rPr lang="nl-NL" dirty="0"/>
              <a:t>Titel</a:t>
            </a: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E70F73E1-8F5E-4C09-B184-0215D434973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>
                <a:latin typeface="Franklin Gothic Book" panose="020B05030201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 dirty="0"/>
              <a:t>Klikken om de ondertitelstijl van het model te bewerken</a:t>
            </a:r>
          </a:p>
        </p:txBody>
      </p:sp>
    </p:spTree>
    <p:extLst>
      <p:ext uri="{BB962C8B-B14F-4D97-AF65-F5344CB8AC3E}">
        <p14:creationId xmlns:p14="http://schemas.microsoft.com/office/powerpoint/2010/main" val="11438981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B6DAAB5-F1D1-4350-B921-AC08523381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21DC4B5F-9CB8-40F9-8E80-C6D50FC64E5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3438833"/>
          </a:xfrm>
        </p:spPr>
        <p:txBody>
          <a:bodyPr/>
          <a:lstStyle/>
          <a:p>
            <a:pPr lvl="0"/>
            <a:r>
              <a:rPr lang="nl-NL" dirty="0"/>
              <a:t>Klikken om de tekststijl van het model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</a:p>
        </p:txBody>
      </p:sp>
    </p:spTree>
    <p:extLst>
      <p:ext uri="{BB962C8B-B14F-4D97-AF65-F5344CB8AC3E}">
        <p14:creationId xmlns:p14="http://schemas.microsoft.com/office/powerpoint/2010/main" val="31433781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1A1708A-ACB5-45BE-A5ED-452519DCECD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768351"/>
            <a:ext cx="10515600" cy="1104838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l-NL" dirty="0"/>
              <a:t>Titel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26BED534-87C4-4A3C-86D1-B95FB007BA8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2028686"/>
            <a:ext cx="10515600" cy="3040464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dirty="0"/>
              <a:t>Klikken om de tekststijl van het model te bewerken</a:t>
            </a:r>
          </a:p>
        </p:txBody>
      </p:sp>
    </p:spTree>
    <p:extLst>
      <p:ext uri="{BB962C8B-B14F-4D97-AF65-F5344CB8AC3E}">
        <p14:creationId xmlns:p14="http://schemas.microsoft.com/office/powerpoint/2010/main" val="34382522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AF35875-7272-4117-906F-2E439F30F92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dirty="0"/>
              <a:t>Titel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EB747F77-344E-4D17-A739-94BE43A03BC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3358934"/>
          </a:xfrm>
        </p:spPr>
        <p:txBody>
          <a:bodyPr/>
          <a:lstStyle/>
          <a:p>
            <a:pPr lvl="0"/>
            <a:r>
              <a:rPr lang="nl-NL" dirty="0"/>
              <a:t>Klikken om de tekststijl van het model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7068C5EF-7B08-4D4D-91CE-6A0A03AA3AB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3358934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</p:spTree>
    <p:extLst>
      <p:ext uri="{BB962C8B-B14F-4D97-AF65-F5344CB8AC3E}">
        <p14:creationId xmlns:p14="http://schemas.microsoft.com/office/powerpoint/2010/main" val="14068685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7B033CC-E5A4-4D4D-A6EB-B8F809B57D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E1E6A385-009A-45E5-B097-83763AD11B7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7497D273-F372-43D2-B2C5-0A4864F0EB6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2777139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tekst 4">
            <a:extLst>
              <a:ext uri="{FF2B5EF4-FFF2-40B4-BE49-F238E27FC236}">
                <a16:creationId xmlns:a16="http://schemas.microsoft.com/office/drawing/2014/main" id="{B79F5F74-80B4-48ED-8562-49C44EB5492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6" name="Tijdelijke aanduiding voor inhoud 5">
            <a:extLst>
              <a:ext uri="{FF2B5EF4-FFF2-40B4-BE49-F238E27FC236}">
                <a16:creationId xmlns:a16="http://schemas.microsoft.com/office/drawing/2014/main" id="{CA0EF251-F071-4BC1-A6A0-3E470E74B09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2777139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</p:spTree>
    <p:extLst>
      <p:ext uri="{BB962C8B-B14F-4D97-AF65-F5344CB8AC3E}">
        <p14:creationId xmlns:p14="http://schemas.microsoft.com/office/powerpoint/2010/main" val="31254037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F6797FE-D607-4D79-9B0A-9A7E581CBEC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dirty="0"/>
              <a:t>Titel</a:t>
            </a:r>
          </a:p>
        </p:txBody>
      </p:sp>
      <p:pic>
        <p:nvPicPr>
          <p:cNvPr id="7" name="Afbeelding 6" descr="Afbeelding met hoelahoep&#10;&#10;Automatisch gegenereerde beschrijving">
            <a:extLst>
              <a:ext uri="{FF2B5EF4-FFF2-40B4-BE49-F238E27FC236}">
                <a16:creationId xmlns:a16="http://schemas.microsoft.com/office/drawing/2014/main" id="{82BBA6A5-18F7-41EB-9D22-2348D7CDD59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04189" y="5184559"/>
            <a:ext cx="12824425" cy="20386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55898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Afbeelding 5" descr="Afbeelding met hoelahoep&#10;&#10;Automatisch gegenereerde beschrijving">
            <a:extLst>
              <a:ext uri="{FF2B5EF4-FFF2-40B4-BE49-F238E27FC236}">
                <a16:creationId xmlns:a16="http://schemas.microsoft.com/office/drawing/2014/main" id="{88AFE025-4A75-41D9-86F4-2F378F5F8B0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04189" y="5184559"/>
            <a:ext cx="12824425" cy="20386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88795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7A20061-80BF-4A1D-910B-A2A4C466375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10515600" cy="53022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 dirty="0"/>
              <a:t>Titel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0AD8A3E0-20D4-4D25-8034-CFE0139018B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1136342"/>
            <a:ext cx="6172200" cy="4119239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199CD095-F6DF-412B-8F41-D914355FE35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1136342"/>
            <a:ext cx="3932237" cy="4119239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 dirty="0"/>
              <a:t>Klikken om de tekststijl van het model te bewerken</a:t>
            </a:r>
          </a:p>
        </p:txBody>
      </p:sp>
    </p:spTree>
    <p:extLst>
      <p:ext uri="{BB962C8B-B14F-4D97-AF65-F5344CB8AC3E}">
        <p14:creationId xmlns:p14="http://schemas.microsoft.com/office/powerpoint/2010/main" val="177541469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CF2DD87-9FEB-454D-8BBF-24A8F228008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466078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 dirty="0"/>
              <a:t>Titel</a:t>
            </a:r>
          </a:p>
        </p:txBody>
      </p:sp>
      <p:sp>
        <p:nvSpPr>
          <p:cNvPr id="3" name="Tijdelijke aanduiding voor afbeelding 2">
            <a:extLst>
              <a:ext uri="{FF2B5EF4-FFF2-40B4-BE49-F238E27FC236}">
                <a16:creationId xmlns:a16="http://schemas.microsoft.com/office/drawing/2014/main" id="{FA7D80D3-E566-4033-927C-94DC07870E0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457201"/>
            <a:ext cx="6172200" cy="4727358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 dirty="0"/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C34D0E86-B21A-4853-A6B9-DBBBB721228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1065320"/>
            <a:ext cx="3932237" cy="4119239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 dirty="0"/>
              <a:t>Klikken om de tekststijl van het model te bewerken</a:t>
            </a:r>
          </a:p>
        </p:txBody>
      </p:sp>
    </p:spTree>
    <p:extLst>
      <p:ext uri="{BB962C8B-B14F-4D97-AF65-F5344CB8AC3E}">
        <p14:creationId xmlns:p14="http://schemas.microsoft.com/office/powerpoint/2010/main" val="3754695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>
            <a:extLst>
              <a:ext uri="{FF2B5EF4-FFF2-40B4-BE49-F238E27FC236}">
                <a16:creationId xmlns:a16="http://schemas.microsoft.com/office/drawing/2014/main" id="{D042110F-2535-4280-A472-EC8549B398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 dirty="0"/>
              <a:t>Titel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5A8545F8-009C-4DE7-8CAC-B0C8AB29D18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dirty="0"/>
              <a:t>Klikken om de tekststijl van het model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</a:p>
        </p:txBody>
      </p:sp>
      <p:pic>
        <p:nvPicPr>
          <p:cNvPr id="7" name="Afbeelding 6" descr="Afbeelding met hoelahoep&#10;&#10;Automatisch gegenereerde beschrijving">
            <a:extLst>
              <a:ext uri="{FF2B5EF4-FFF2-40B4-BE49-F238E27FC236}">
                <a16:creationId xmlns:a16="http://schemas.microsoft.com/office/drawing/2014/main" id="{A6C0D7BD-885C-4ECE-97C4-C8337EEA362A}"/>
              </a:ext>
            </a:extLst>
          </p:cNvPr>
          <p:cNvPicPr>
            <a:picLocks noChangeAspect="1"/>
          </p:cNvPicPr>
          <p:nvPr userDrawn="1"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04189" y="5184559"/>
            <a:ext cx="12824425" cy="20386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44793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rgbClr val="008989"/>
          </a:solidFill>
          <a:latin typeface="Franklin Gothic Demi" panose="020B0703020102020204" pitchFamily="34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Franklin Gothic Book" panose="020B0503020102020204" pitchFamily="34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Franklin Gothic Book" panose="020B0503020102020204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Franklin Gothic Book" panose="020B0503020102020204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Franklin Gothic Book" panose="020B0503020102020204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Franklin Gothic Book" panose="020B050302010202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15.jpg"/><Relationship Id="rId4" Type="http://schemas.openxmlformats.org/officeDocument/2006/relationships/image" Target="../media/image1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jpg"/><Relationship Id="rId3" Type="http://schemas.openxmlformats.org/officeDocument/2006/relationships/image" Target="../media/image21.png"/><Relationship Id="rId7" Type="http://schemas.openxmlformats.org/officeDocument/2006/relationships/image" Target="../media/image25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jpg"/><Relationship Id="rId5" Type="http://schemas.openxmlformats.org/officeDocument/2006/relationships/image" Target="../media/image23.png"/><Relationship Id="rId4" Type="http://schemas.openxmlformats.org/officeDocument/2006/relationships/image" Target="../media/image22.png"/><Relationship Id="rId9" Type="http://schemas.openxmlformats.org/officeDocument/2006/relationships/image" Target="../media/image27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hyperlink" Target="https://richtlijnendatabase.nl/nieuws/richtlijn_diabetische_voet_beschikbaar.html" TargetMode="Externa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slide" Target="slide11.xml"/><Relationship Id="rId13" Type="http://schemas.openxmlformats.org/officeDocument/2006/relationships/slide" Target="slide16.xml"/><Relationship Id="rId3" Type="http://schemas.openxmlformats.org/officeDocument/2006/relationships/slide" Target="slide4.xml"/><Relationship Id="rId7" Type="http://schemas.openxmlformats.org/officeDocument/2006/relationships/slide" Target="slide10.xml"/><Relationship Id="rId12" Type="http://schemas.openxmlformats.org/officeDocument/2006/relationships/slide" Target="slide15.xml"/><Relationship Id="rId2" Type="http://schemas.openxmlformats.org/officeDocument/2006/relationships/slide" Target="slide3.xml"/><Relationship Id="rId1" Type="http://schemas.openxmlformats.org/officeDocument/2006/relationships/slideLayout" Target="../slideLayouts/slideLayout2.xml"/><Relationship Id="rId6" Type="http://schemas.openxmlformats.org/officeDocument/2006/relationships/slide" Target="slide9.xml"/><Relationship Id="rId11" Type="http://schemas.openxmlformats.org/officeDocument/2006/relationships/slide" Target="slide14.xml"/><Relationship Id="rId5" Type="http://schemas.openxmlformats.org/officeDocument/2006/relationships/slide" Target="slide8.xml"/><Relationship Id="rId10" Type="http://schemas.openxmlformats.org/officeDocument/2006/relationships/slide" Target="slide13.xml"/><Relationship Id="rId4" Type="http://schemas.openxmlformats.org/officeDocument/2006/relationships/slide" Target="slide5.xml"/><Relationship Id="rId9" Type="http://schemas.openxmlformats.org/officeDocument/2006/relationships/slide" Target="slide1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>
            <a:extLst>
              <a:ext uri="{FF2B5EF4-FFF2-40B4-BE49-F238E27FC236}">
                <a16:creationId xmlns:a16="http://schemas.microsoft.com/office/drawing/2014/main" id="{31552CBF-DD97-44E4-9193-5C6991D2E93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-384699" y="1424203"/>
            <a:ext cx="9144000" cy="2387600"/>
          </a:xfrm>
        </p:spPr>
        <p:txBody>
          <a:bodyPr/>
          <a:lstStyle/>
          <a:p>
            <a:r>
              <a:rPr lang="nl-NL" dirty="0"/>
              <a:t>Decubitus</a:t>
            </a:r>
          </a:p>
        </p:txBody>
      </p:sp>
      <p:pic>
        <p:nvPicPr>
          <p:cNvPr id="6" name="Google Shape;104;p15">
            <a:extLst>
              <a:ext uri="{FF2B5EF4-FFF2-40B4-BE49-F238E27FC236}">
                <a16:creationId xmlns:a16="http://schemas.microsoft.com/office/drawing/2014/main" id="{2C2A4235-5C95-408B-ABBB-CB6398B10E4C}"/>
              </a:ext>
            </a:extLst>
          </p:cNvPr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6386363" y="1424203"/>
            <a:ext cx="4745876" cy="393337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17268516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39E5948-70C6-474B-8A14-9FA7BEB6AB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z="4000" dirty="0"/>
              <a:t>6. PATIËNTENGROEPEN MET RISICO OP DECUBITUS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BB57608D-885B-4692-A454-9DD7F2AF073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457200" lvl="0" indent="0">
              <a:buNone/>
            </a:pPr>
            <a:r>
              <a:rPr lang="nl-NL" b="1" i="1" dirty="0"/>
              <a:t>Ga vanwege het risico op decubitus bij onderstaande doelgroepen direct over tot preventieve maatregelen.</a:t>
            </a:r>
          </a:p>
          <a:p>
            <a:pPr marL="0" lvl="0" indent="0">
              <a:buNone/>
            </a:pPr>
            <a:endParaRPr lang="nl-NL" dirty="0"/>
          </a:p>
          <a:p>
            <a:pPr marL="457200" lvl="0" indent="-336550">
              <a:buSzPts val="1700"/>
              <a:buChar char="●"/>
            </a:pPr>
            <a:r>
              <a:rPr lang="nl-NL" dirty="0"/>
              <a:t>Zorgvrager met decubitus</a:t>
            </a:r>
          </a:p>
          <a:p>
            <a:pPr marL="457200" lvl="0" indent="-336550">
              <a:spcBef>
                <a:spcPts val="0"/>
              </a:spcBef>
              <a:buSzPts val="1700"/>
              <a:buChar char="●"/>
            </a:pPr>
            <a:r>
              <a:rPr lang="nl-NL" dirty="0"/>
              <a:t>Zorgvrager die immobiel is</a:t>
            </a:r>
          </a:p>
          <a:p>
            <a:pPr marL="457200" lvl="0" indent="-336550">
              <a:spcBef>
                <a:spcPts val="0"/>
              </a:spcBef>
              <a:buSzPts val="1700"/>
              <a:buChar char="●"/>
            </a:pPr>
            <a:r>
              <a:rPr lang="nl-NL" dirty="0"/>
              <a:t>Zorgvrager op de intensive care </a:t>
            </a:r>
          </a:p>
          <a:p>
            <a:pPr marL="457200" lvl="0" indent="-336550">
              <a:spcBef>
                <a:spcPts val="0"/>
              </a:spcBef>
              <a:buSzPts val="1700"/>
              <a:buChar char="●"/>
            </a:pPr>
            <a:r>
              <a:rPr lang="nl-NL" dirty="0"/>
              <a:t>Zorgvrager op de operatiekamer</a:t>
            </a:r>
          </a:p>
          <a:p>
            <a:pPr marL="457200" lvl="0" indent="-336550">
              <a:spcBef>
                <a:spcPts val="0"/>
              </a:spcBef>
              <a:buSzPts val="1700"/>
              <a:buChar char="●"/>
            </a:pPr>
            <a:r>
              <a:rPr lang="nl-NL" dirty="0"/>
              <a:t>Zorgvrager met een dwarslaesie</a:t>
            </a:r>
          </a:p>
          <a:p>
            <a:pPr marL="457200" lvl="0" indent="-336550">
              <a:spcBef>
                <a:spcPts val="0"/>
              </a:spcBef>
              <a:buSzPts val="1700"/>
              <a:buChar char="●"/>
            </a:pPr>
            <a:r>
              <a:rPr lang="nl-NL" dirty="0"/>
              <a:t>zorgvrager in de terminale fase.</a:t>
            </a:r>
          </a:p>
        </p:txBody>
      </p:sp>
    </p:spTree>
    <p:extLst>
      <p:ext uri="{BB962C8B-B14F-4D97-AF65-F5344CB8AC3E}">
        <p14:creationId xmlns:p14="http://schemas.microsoft.com/office/powerpoint/2010/main" val="287144895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AEE8852-F5DE-4F7C-AFFA-13C7978F49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7. Wisselhouding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A9CD7E44-66C5-4293-95EB-AA1BC04FBF9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lvl="0" indent="0">
              <a:buClr>
                <a:schemeClr val="dk1"/>
              </a:buClr>
              <a:buSzPts val="1700"/>
              <a:buNone/>
            </a:pPr>
            <a:r>
              <a:rPr lang="nl-NL" b="1" dirty="0"/>
              <a:t>Wisselhouding is maatwerk. Het kan verschillen per</a:t>
            </a:r>
          </a:p>
          <a:p>
            <a:pPr marL="0" lvl="0" indent="0">
              <a:buClr>
                <a:schemeClr val="dk1"/>
              </a:buClr>
              <a:buSzPts val="1700"/>
              <a:buNone/>
            </a:pPr>
            <a:r>
              <a:rPr lang="nl-NL" b="1" dirty="0"/>
              <a:t>persoon, plek en huid.</a:t>
            </a:r>
          </a:p>
          <a:p>
            <a:pPr marL="0" lvl="0" indent="0">
              <a:buClr>
                <a:schemeClr val="dk1"/>
              </a:buClr>
              <a:buSzPts val="1700"/>
              <a:buNone/>
            </a:pPr>
            <a:r>
              <a:rPr lang="nl-NL" b="1" dirty="0"/>
              <a:t>Maximaal vier uur in een houding.</a:t>
            </a:r>
          </a:p>
          <a:p>
            <a:pPr marL="0" lvl="0" indent="0">
              <a:buClr>
                <a:schemeClr val="dk1"/>
              </a:buClr>
              <a:buSzPts val="1700"/>
              <a:buNone/>
            </a:pPr>
            <a:r>
              <a:rPr lang="nl-NL" b="1" dirty="0"/>
              <a:t>Denk aan een multidisciplinaire benadering.</a:t>
            </a:r>
          </a:p>
          <a:p>
            <a:endParaRPr lang="nl-NL" dirty="0"/>
          </a:p>
        </p:txBody>
      </p:sp>
      <p:pic>
        <p:nvPicPr>
          <p:cNvPr id="4" name="Google Shape;209;p24">
            <a:extLst>
              <a:ext uri="{FF2B5EF4-FFF2-40B4-BE49-F238E27FC236}">
                <a16:creationId xmlns:a16="http://schemas.microsoft.com/office/drawing/2014/main" id="{3528EB4F-76B8-4A00-8381-39DE14E6BA00}"/>
              </a:ext>
            </a:extLst>
          </p:cNvPr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574725" y="4155475"/>
            <a:ext cx="5521275" cy="21068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3566117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Google Shape;215;p25"/>
          <p:cNvSpPr txBox="1">
            <a:spLocks noGrp="1"/>
          </p:cNvSpPr>
          <p:nvPr>
            <p:ph type="title"/>
          </p:nvPr>
        </p:nvSpPr>
        <p:spPr>
          <a:xfrm>
            <a:off x="809625" y="232083"/>
            <a:ext cx="10544175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BE1622"/>
              </a:buClr>
              <a:buSzPts val="4400"/>
              <a:buFont typeface="Calibri"/>
              <a:buNone/>
            </a:pPr>
            <a:r>
              <a:rPr lang="nl-NL" dirty="0"/>
              <a:t>8. Semi-</a:t>
            </a:r>
            <a:r>
              <a:rPr lang="nl-NL" dirty="0" err="1"/>
              <a:t>Fowler</a:t>
            </a:r>
            <a:r>
              <a:rPr lang="nl-NL" dirty="0"/>
              <a:t> / 30 graden zijligging</a:t>
            </a:r>
            <a:endParaRPr dirty="0"/>
          </a:p>
        </p:txBody>
      </p:sp>
      <p:pic>
        <p:nvPicPr>
          <p:cNvPr id="218" name="Google Shape;218;p25" descr="doorliggen%20-%20lighoudi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524000" y="1430220"/>
            <a:ext cx="3546900" cy="2241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19" name="Google Shape;219;p25" descr="SemiFowler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524000" y="3829080"/>
            <a:ext cx="3546900" cy="1598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20" name="Google Shape;220;p25" descr="doorliggen%20-%20zijligging1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5344425" y="1286700"/>
            <a:ext cx="4666500" cy="2142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21" name="Google Shape;221;p25" descr="Zij30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5344425" y="3884700"/>
            <a:ext cx="4535700" cy="1686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Google Shape;226;p26"/>
          <p:cNvSpPr/>
          <p:nvPr/>
        </p:nvSpPr>
        <p:spPr>
          <a:xfrm>
            <a:off x="-1" y="0"/>
            <a:ext cx="12188952" cy="6858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7" name="Google Shape;227;p26"/>
          <p:cNvSpPr txBox="1">
            <a:spLocks noGrp="1"/>
          </p:cNvSpPr>
          <p:nvPr>
            <p:ph type="title"/>
          </p:nvPr>
        </p:nvSpPr>
        <p:spPr>
          <a:xfrm>
            <a:off x="713154" y="540706"/>
            <a:ext cx="9212081" cy="16514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4000"/>
              <a:buFont typeface="Calibri"/>
              <a:buNone/>
            </a:pPr>
            <a:r>
              <a:rPr lang="nl-NL" dirty="0"/>
              <a:t>9. Observatie decubitus plaatsen</a:t>
            </a:r>
            <a:endParaRPr dirty="0"/>
          </a:p>
        </p:txBody>
      </p:sp>
      <p:sp>
        <p:nvSpPr>
          <p:cNvPr id="228" name="Google Shape;228;p26"/>
          <p:cNvSpPr txBox="1">
            <a:spLocks noGrp="1"/>
          </p:cNvSpPr>
          <p:nvPr>
            <p:ph type="body" idx="1"/>
          </p:nvPr>
        </p:nvSpPr>
        <p:spPr>
          <a:xfrm>
            <a:off x="838200" y="1988598"/>
            <a:ext cx="6797405" cy="41321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34290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Char char="•"/>
            </a:pPr>
            <a:r>
              <a:rPr lang="nl-NL" sz="2400"/>
              <a:t>Waar zitten de risicoplaatsen in 1: ruglig, 2: zijlig en in 3 zit.</a:t>
            </a:r>
            <a:endParaRPr sz="1600"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endParaRPr sz="2000"/>
          </a:p>
          <a:p>
            <a:pPr marL="228600" lvl="0" indent="-101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</a:pPr>
            <a:endParaRPr sz="2000"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endParaRPr sz="2000"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endParaRPr sz="2000"/>
          </a:p>
        </p:txBody>
      </p:sp>
      <p:pic>
        <p:nvPicPr>
          <p:cNvPr id="231" name="Google Shape;231;p26" descr="doorliggen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38200" y="2827075"/>
            <a:ext cx="8051700" cy="394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Google Shape;236;p27"/>
          <p:cNvSpPr/>
          <p:nvPr/>
        </p:nvSpPr>
        <p:spPr>
          <a:xfrm>
            <a:off x="-1" y="0"/>
            <a:ext cx="12188952" cy="6858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7" name="Google Shape;237;p27"/>
          <p:cNvSpPr txBox="1">
            <a:spLocks noGrp="1"/>
          </p:cNvSpPr>
          <p:nvPr>
            <p:ph type="title"/>
          </p:nvPr>
        </p:nvSpPr>
        <p:spPr>
          <a:xfrm>
            <a:off x="838200" y="556337"/>
            <a:ext cx="6797405" cy="16514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4000"/>
              <a:buFont typeface="Calibri"/>
              <a:buNone/>
            </a:pPr>
            <a:r>
              <a:rPr lang="nl-NL" dirty="0"/>
              <a:t>10. Zittende houdingen</a:t>
            </a:r>
            <a:r>
              <a:rPr lang="nl-NL" dirty="0">
                <a:sym typeface="Calibri"/>
              </a:rPr>
              <a:t> </a:t>
            </a:r>
            <a:endParaRPr dirty="0"/>
          </a:p>
        </p:txBody>
      </p:sp>
      <p:sp>
        <p:nvSpPr>
          <p:cNvPr id="238" name="Google Shape;238;p27"/>
          <p:cNvSpPr txBox="1">
            <a:spLocks noGrp="1"/>
          </p:cNvSpPr>
          <p:nvPr>
            <p:ph type="body" idx="1"/>
          </p:nvPr>
        </p:nvSpPr>
        <p:spPr>
          <a:xfrm>
            <a:off x="713154" y="1752245"/>
            <a:ext cx="6797405" cy="41321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28600" lvl="0" indent="-1143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endParaRPr sz="1800"/>
          </a:p>
          <a:p>
            <a:pPr marL="22860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endParaRPr sz="2000"/>
          </a:p>
          <a:p>
            <a:pPr marL="228600" lvl="0" indent="-101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</a:pPr>
            <a:endParaRPr sz="2000"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endParaRPr sz="2000"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endParaRPr sz="2000"/>
          </a:p>
        </p:txBody>
      </p:sp>
      <p:pic>
        <p:nvPicPr>
          <p:cNvPr id="241" name="Google Shape;241;p2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25975" y="1824025"/>
            <a:ext cx="2924538" cy="23314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42" name="Google Shape;242;p2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976825" y="1862150"/>
            <a:ext cx="2658775" cy="22933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43" name="Google Shape;243;p27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2208500" y="3995650"/>
            <a:ext cx="4228150" cy="24845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" name="Google Shape;248;p28"/>
          <p:cNvSpPr/>
          <p:nvPr/>
        </p:nvSpPr>
        <p:spPr>
          <a:xfrm>
            <a:off x="19011" y="0"/>
            <a:ext cx="12189000" cy="6858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9" name="Google Shape;249;p28"/>
          <p:cNvSpPr txBox="1">
            <a:spLocks noGrp="1"/>
          </p:cNvSpPr>
          <p:nvPr>
            <p:ph type="title"/>
          </p:nvPr>
        </p:nvSpPr>
        <p:spPr>
          <a:xfrm>
            <a:off x="838200" y="556337"/>
            <a:ext cx="6797405" cy="9028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4000"/>
              <a:buFont typeface="Calibri"/>
              <a:buNone/>
            </a:pPr>
            <a:r>
              <a:rPr lang="nl-NL" dirty="0"/>
              <a:t>11. Inzet hulpmiddelen</a:t>
            </a:r>
            <a:endParaRPr dirty="0"/>
          </a:p>
        </p:txBody>
      </p:sp>
      <p:sp>
        <p:nvSpPr>
          <p:cNvPr id="250" name="Google Shape;250;p28"/>
          <p:cNvSpPr txBox="1">
            <a:spLocks noGrp="1"/>
          </p:cNvSpPr>
          <p:nvPr>
            <p:ph type="body" idx="1"/>
          </p:nvPr>
        </p:nvSpPr>
        <p:spPr>
          <a:xfrm>
            <a:off x="838200" y="1752245"/>
            <a:ext cx="6797400" cy="46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2860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000"/>
          </a:p>
          <a:p>
            <a:pPr marL="22860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endParaRPr sz="2000"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endParaRPr sz="2000"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endParaRPr sz="2000"/>
          </a:p>
        </p:txBody>
      </p:sp>
      <p:pic>
        <p:nvPicPr>
          <p:cNvPr id="253" name="Google Shape;253;p2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38200" y="1502100"/>
            <a:ext cx="2495400" cy="1247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54" name="Google Shape;254;p28" descr="verdr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591387" y="1459162"/>
            <a:ext cx="3133800" cy="124770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55" name="Google Shape;255;p28"/>
          <p:cNvGrpSpPr/>
          <p:nvPr/>
        </p:nvGrpSpPr>
        <p:grpSpPr>
          <a:xfrm>
            <a:off x="659976" y="3176799"/>
            <a:ext cx="2914325" cy="1247700"/>
            <a:chOff x="6696" y="313"/>
            <a:chExt cx="4513" cy="1627"/>
          </a:xfrm>
        </p:grpSpPr>
        <p:pic>
          <p:nvPicPr>
            <p:cNvPr id="256" name="Google Shape;256;p28"/>
            <p:cNvPicPr preferRelativeResize="0"/>
            <p:nvPr/>
          </p:nvPicPr>
          <p:blipFill rotWithShape="1">
            <a:blip r:embed="rId5">
              <a:alphaModFix/>
            </a:blip>
            <a:srcRect/>
            <a:stretch/>
          </p:blipFill>
          <p:spPr>
            <a:xfrm>
              <a:off x="6696" y="313"/>
              <a:ext cx="4513" cy="1627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57" name="Google Shape;257;p28"/>
            <p:cNvSpPr/>
            <p:nvPr/>
          </p:nvSpPr>
          <p:spPr>
            <a:xfrm>
              <a:off x="10806" y="1263"/>
              <a:ext cx="168" cy="125"/>
            </a:xfrm>
            <a:custGeom>
              <a:avLst/>
              <a:gdLst/>
              <a:ahLst/>
              <a:cxnLst/>
              <a:rect l="l" t="t" r="r" b="b"/>
              <a:pathLst>
                <a:path w="168" h="125" extrusionOk="0">
                  <a:moveTo>
                    <a:pt x="168" y="0"/>
                  </a:moveTo>
                  <a:lnTo>
                    <a:pt x="0" y="52"/>
                  </a:lnTo>
                  <a:lnTo>
                    <a:pt x="159" y="125"/>
                  </a:lnTo>
                  <a:lnTo>
                    <a:pt x="168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pic>
        <p:nvPicPr>
          <p:cNvPr id="258" name="Google Shape;258;p28" descr="http://www.quattron.nl/producten/ligorthesen/dynamicsupport-1.jpg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4591375" y="2914425"/>
            <a:ext cx="3044224" cy="1510076"/>
          </a:xfrm>
          <a:prstGeom prst="rect">
            <a:avLst/>
          </a:prstGeom>
          <a:noFill/>
          <a:ln>
            <a:noFill/>
          </a:ln>
        </p:spPr>
      </p:pic>
      <p:pic>
        <p:nvPicPr>
          <p:cNvPr id="259" name="Google Shape;259;p28" descr="resize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1075200" y="4701775"/>
            <a:ext cx="2571750" cy="1247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60" name="Google Shape;260;p28" descr="Posey delux hielbeschermer small/medium/large 6147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4591375" y="4701775"/>
            <a:ext cx="3044225" cy="1247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61" name="Google Shape;261;p28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8119325" y="1502099"/>
            <a:ext cx="3500726" cy="2382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" name="Google Shape;267;p29"/>
          <p:cNvSpPr txBox="1">
            <a:spLocks noGrp="1"/>
          </p:cNvSpPr>
          <p:nvPr>
            <p:ph type="title"/>
          </p:nvPr>
        </p:nvSpPr>
        <p:spPr>
          <a:xfrm>
            <a:off x="1374917" y="505952"/>
            <a:ext cx="10509857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lvl="0" algn="l">
              <a:spcBef>
                <a:spcPts val="0"/>
              </a:spcBef>
              <a:buClr>
                <a:srgbClr val="BE1622"/>
              </a:buClr>
              <a:buSzPts val="4000"/>
            </a:pPr>
            <a:r>
              <a:rPr lang="nl-NL" dirty="0"/>
              <a:t>12. Multidisciplinaire aanpak decubitus</a:t>
            </a:r>
            <a:endParaRPr dirty="0"/>
          </a:p>
        </p:txBody>
      </p:sp>
      <p:sp>
        <p:nvSpPr>
          <p:cNvPr id="268" name="Google Shape;268;p29"/>
          <p:cNvSpPr txBox="1"/>
          <p:nvPr/>
        </p:nvSpPr>
        <p:spPr>
          <a:xfrm>
            <a:off x="1374917" y="1831652"/>
            <a:ext cx="9697500" cy="409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nl-NL" sz="2700" b="1" dirty="0"/>
              <a:t>I</a:t>
            </a:r>
            <a:r>
              <a:rPr lang="nl-NL" sz="3600" b="1" dirty="0"/>
              <a:t>nzet deskundigen</a:t>
            </a:r>
            <a:endParaRPr sz="3600" b="1"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300"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nl-NL" sz="2300" dirty="0"/>
              <a:t>Fysiotherapie</a:t>
            </a:r>
            <a:endParaRPr sz="2300"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300"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nl-NL" sz="2300" dirty="0"/>
              <a:t>Ergotherapie </a:t>
            </a:r>
            <a:endParaRPr sz="2300"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300"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nl-NL" sz="2300" dirty="0"/>
              <a:t>Diëtetiek</a:t>
            </a:r>
            <a:endParaRPr sz="2300"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300"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nl-NL" sz="2300" dirty="0"/>
              <a:t>Wond verpleegkundigen</a:t>
            </a:r>
            <a:endParaRPr sz="2300"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000" dirty="0">
              <a:solidFill>
                <a:schemeClr val="dk1"/>
              </a:solidFill>
              <a:latin typeface="Arial Narrow"/>
              <a:ea typeface="Arial Narrow"/>
              <a:cs typeface="Arial Narrow"/>
              <a:sym typeface="Arial Narrow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000" dirty="0">
              <a:solidFill>
                <a:schemeClr val="dk1"/>
              </a:solidFill>
              <a:latin typeface="Arial Narrow"/>
              <a:ea typeface="Arial Narrow"/>
              <a:cs typeface="Arial Narrow"/>
              <a:sym typeface="Arial Narrow"/>
            </a:endParaRPr>
          </a:p>
        </p:txBody>
      </p:sp>
      <p:pic>
        <p:nvPicPr>
          <p:cNvPr id="271" name="Google Shape;271;p29"/>
          <p:cNvPicPr preferRelativeResize="0"/>
          <p:nvPr/>
        </p:nvPicPr>
        <p:blipFill rotWithShape="1">
          <a:blip r:embed="rId3">
            <a:alphaModFix/>
          </a:blip>
          <a:srcRect b="4792"/>
          <a:stretch/>
        </p:blipFill>
        <p:spPr>
          <a:xfrm>
            <a:off x="5971701" y="1633037"/>
            <a:ext cx="5371899" cy="2373649"/>
          </a:xfrm>
          <a:prstGeom prst="rect">
            <a:avLst/>
          </a:prstGeom>
          <a:noFill/>
          <a:ln>
            <a:noFill/>
          </a:ln>
        </p:spPr>
      </p:pic>
      <p:pic>
        <p:nvPicPr>
          <p:cNvPr id="272" name="Google Shape;272;p29"/>
          <p:cNvPicPr preferRelativeResize="0"/>
          <p:nvPr/>
        </p:nvPicPr>
        <p:blipFill rotWithShape="1">
          <a:blip r:embed="rId4">
            <a:alphaModFix/>
          </a:blip>
          <a:srcRect t="4792"/>
          <a:stretch/>
        </p:blipFill>
        <p:spPr>
          <a:xfrm>
            <a:off x="5971700" y="4324777"/>
            <a:ext cx="5371900" cy="237364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71EB129-AFCE-4E0F-87DC-CF37C6D217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Vragen?</a:t>
            </a:r>
          </a:p>
        </p:txBody>
      </p:sp>
      <p:pic>
        <p:nvPicPr>
          <p:cNvPr id="4" name="Google Shape;278;p30">
            <a:extLst>
              <a:ext uri="{FF2B5EF4-FFF2-40B4-BE49-F238E27FC236}">
                <a16:creationId xmlns:a16="http://schemas.microsoft.com/office/drawing/2014/main" id="{C3633706-40FF-4AEA-A4DD-FF6EC2FA27D5}"/>
              </a:ext>
            </a:extLst>
          </p:cNvPr>
          <p:cNvPicPr preferRelativeResize="0">
            <a:picLocks noGrp="1"/>
          </p:cNvPicPr>
          <p:nvPr>
            <p:ph idx="1"/>
          </p:nvPr>
        </p:nvPicPr>
        <p:blipFill rotWithShape="1">
          <a:blip r:embed="rId2">
            <a:alphaModFix/>
          </a:blip>
          <a:srcRect/>
          <a:stretch/>
        </p:blipFill>
        <p:spPr>
          <a:xfrm>
            <a:off x="4643437" y="2473325"/>
            <a:ext cx="2905125" cy="214312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54072598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E3F574C-ED55-456A-8282-1A9885A01A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Bronnen/literatuur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AE707B51-C12F-4C84-AB70-D4474031FB1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>
              <a:buClr>
                <a:schemeClr val="dk1"/>
              </a:buClr>
              <a:buSzPts val="1400"/>
              <a:buFont typeface="Calibri"/>
              <a:buChar char="-"/>
            </a:pPr>
            <a:r>
              <a:rPr lang="de-DE" dirty="0"/>
              <a:t>https://www.venvn.nl/richtlijnen/alle-richtlijnen/richtlijn-decubitus/</a:t>
            </a:r>
          </a:p>
          <a:p>
            <a:pPr lvl="0" indent="-152400">
              <a:buClr>
                <a:schemeClr val="dk1"/>
              </a:buClr>
              <a:buSzPts val="1200"/>
              <a:buNone/>
            </a:pPr>
            <a:endParaRPr lang="de-DE" sz="2400" u="sng" dirty="0">
              <a:solidFill>
                <a:schemeClr val="hlink"/>
              </a:solidFill>
              <a:hlinkClick r:id="rId2"/>
            </a:endParaRPr>
          </a:p>
          <a:p>
            <a:pPr lvl="0">
              <a:buClr>
                <a:schemeClr val="dk1"/>
              </a:buClr>
              <a:buSzPts val="1400"/>
              <a:buFont typeface="Calibri"/>
              <a:buChar char="-"/>
            </a:pPr>
            <a:r>
              <a:rPr lang="de-DE" dirty="0"/>
              <a:t>http://www.decubitus.nl/richtlijnen</a:t>
            </a:r>
          </a:p>
          <a:p>
            <a:pPr lvl="0" indent="-152400">
              <a:buClr>
                <a:schemeClr val="dk1"/>
              </a:buClr>
              <a:buSzPts val="1200"/>
              <a:buNone/>
            </a:pPr>
            <a:endParaRPr lang="de-DE" sz="2400" dirty="0">
              <a:solidFill>
                <a:srgbClr val="2F5496"/>
              </a:solidFill>
              <a:latin typeface="Arial Narrow"/>
              <a:ea typeface="Arial Narrow"/>
              <a:cs typeface="Arial Narrow"/>
              <a:sym typeface="Arial Narrow"/>
            </a:endParaRPr>
          </a:p>
          <a:p>
            <a:pPr lvl="0">
              <a:buClr>
                <a:schemeClr val="dk1"/>
              </a:buClr>
              <a:buSzPts val="1400"/>
              <a:buFont typeface="Arial Narrow"/>
              <a:buChar char="-"/>
            </a:pPr>
            <a:r>
              <a:rPr lang="de-DE" dirty="0" err="1">
                <a:latin typeface="Arial Narrow"/>
                <a:ea typeface="Arial Narrow"/>
                <a:cs typeface="Arial Narrow"/>
                <a:sym typeface="Arial Narrow"/>
              </a:rPr>
              <a:t>Werkafspraken</a:t>
            </a:r>
            <a:r>
              <a:rPr lang="de-DE" dirty="0">
                <a:latin typeface="Arial Narrow"/>
                <a:ea typeface="Arial Narrow"/>
                <a:cs typeface="Arial Narrow"/>
                <a:sym typeface="Arial Narrow"/>
              </a:rPr>
              <a:t> JBZH </a:t>
            </a:r>
            <a:r>
              <a:rPr lang="de-DE" dirty="0" err="1">
                <a:latin typeface="Arial Narrow"/>
                <a:ea typeface="Arial Narrow"/>
                <a:cs typeface="Arial Narrow"/>
                <a:sym typeface="Arial Narrow"/>
              </a:rPr>
              <a:t>app</a:t>
            </a:r>
            <a:endParaRPr lang="de-DE" dirty="0"/>
          </a:p>
          <a:p>
            <a:pPr marL="0" indent="0">
              <a:buNone/>
            </a:pP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89036110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0" name="Google Shape;300;p32"/>
          <p:cNvSpPr txBox="1">
            <a:spLocks noGrp="1"/>
          </p:cNvSpPr>
          <p:nvPr>
            <p:ph type="title"/>
          </p:nvPr>
        </p:nvSpPr>
        <p:spPr>
          <a:xfrm>
            <a:off x="1666875" y="567256"/>
            <a:ext cx="9697457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AAA35"/>
              </a:buClr>
              <a:buSzPts val="4800"/>
              <a:buFont typeface="Arial Narrow"/>
              <a:buNone/>
            </a:pPr>
            <a:r>
              <a:rPr lang="nl-NL" sz="4800" b="1">
                <a:solidFill>
                  <a:srgbClr val="3AAA35"/>
                </a:solidFill>
                <a:latin typeface="Arial Narrow"/>
                <a:ea typeface="Arial Narrow"/>
                <a:cs typeface="Arial Narrow"/>
                <a:sym typeface="Arial Narrow"/>
              </a:rPr>
              <a:t>                       voor jullie aandacht!</a:t>
            </a:r>
            <a:endParaRPr sz="6700" b="1">
              <a:solidFill>
                <a:srgbClr val="3AAA35"/>
              </a:solidFill>
              <a:latin typeface="Arial Narrow"/>
              <a:ea typeface="Arial Narrow"/>
              <a:cs typeface="Arial Narrow"/>
              <a:sym typeface="Arial Narrow"/>
            </a:endParaRPr>
          </a:p>
        </p:txBody>
      </p:sp>
      <p:sp>
        <p:nvSpPr>
          <p:cNvPr id="301" name="Google Shape;301;p32"/>
          <p:cNvSpPr txBox="1"/>
          <p:nvPr/>
        </p:nvSpPr>
        <p:spPr>
          <a:xfrm>
            <a:off x="554477" y="2089591"/>
            <a:ext cx="9620655" cy="32931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800" dirty="0">
              <a:solidFill>
                <a:schemeClr val="dk1"/>
              </a:solidFill>
              <a:latin typeface="Arial Narrow"/>
              <a:ea typeface="Arial Narrow"/>
              <a:cs typeface="Arial Narrow"/>
              <a:sym typeface="Arial Narrow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800" dirty="0">
              <a:solidFill>
                <a:schemeClr val="dk1"/>
              </a:solidFill>
              <a:latin typeface="Arial Narrow"/>
              <a:ea typeface="Arial Narrow"/>
              <a:cs typeface="Arial Narrow"/>
              <a:sym typeface="Arial Narrow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nl-NL" sz="3200" dirty="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Namens het collectief wondzorg ‘s </a:t>
            </a:r>
            <a:r>
              <a:rPr lang="nl-NL" sz="3200" dirty="0" err="1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Hertogenbosch</a:t>
            </a:r>
            <a:r>
              <a:rPr lang="nl-NL" sz="3200" dirty="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 en omgeving</a:t>
            </a: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nl-NL" sz="3200" dirty="0">
              <a:solidFill>
                <a:schemeClr val="dk1"/>
              </a:solidFill>
              <a:latin typeface="Arial Narrow"/>
              <a:ea typeface="Arial Narrow"/>
              <a:cs typeface="Arial Narrow"/>
              <a:sym typeface="Arial Narrow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200" dirty="0">
              <a:solidFill>
                <a:schemeClr val="dk1"/>
              </a:solidFill>
              <a:latin typeface="Arial Narrow"/>
              <a:ea typeface="Arial Narrow"/>
              <a:cs typeface="Arial Narrow"/>
              <a:sym typeface="Arial Narrow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800" dirty="0">
              <a:solidFill>
                <a:schemeClr val="dk1"/>
              </a:solidFill>
              <a:latin typeface="Arial Narrow"/>
              <a:ea typeface="Arial Narrow"/>
              <a:cs typeface="Arial Narrow"/>
              <a:sym typeface="Arial Narrow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800" dirty="0">
              <a:solidFill>
                <a:schemeClr val="dk1"/>
              </a:solidFill>
              <a:latin typeface="Arial Narrow"/>
              <a:ea typeface="Arial Narrow"/>
              <a:cs typeface="Arial Narrow"/>
              <a:sym typeface="Arial Narrow"/>
            </a:endParaRPr>
          </a:p>
        </p:txBody>
      </p:sp>
      <p:pic>
        <p:nvPicPr>
          <p:cNvPr id="304" name="Google Shape;304;p3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548929" y="167999"/>
            <a:ext cx="3276600" cy="21240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EC8F35B-43D5-4A42-A1A7-6BDB623D99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Inhoud scholing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3F6E2CD3-555D-450B-9F90-768DCDE8032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20427"/>
            <a:ext cx="10515600" cy="3844031"/>
          </a:xfrm>
        </p:spPr>
        <p:txBody>
          <a:bodyPr>
            <a:normAutofit fontScale="62500" lnSpcReduction="20000"/>
          </a:bodyPr>
          <a:lstStyle/>
          <a:p>
            <a:pPr marL="514350" indent="-514350">
              <a:buFont typeface="+mj-lt"/>
              <a:buAutoNum type="arabicPeriod"/>
            </a:pPr>
            <a:r>
              <a:rPr lang="nl-NL" dirty="0">
                <a:hlinkClick r:id="rId2" action="ppaction://hlinksldjump"/>
              </a:rPr>
              <a:t>Definitie decubitus</a:t>
            </a:r>
            <a:endParaRPr lang="nl-NL" dirty="0"/>
          </a:p>
          <a:p>
            <a:pPr marL="514350" indent="-514350">
              <a:buFont typeface="+mj-lt"/>
              <a:buAutoNum type="arabicPeriod"/>
            </a:pPr>
            <a:r>
              <a:rPr lang="nl-NL" dirty="0">
                <a:hlinkClick r:id="rId3" action="ppaction://hlinksldjump"/>
              </a:rPr>
              <a:t>Factoren die de gevoeligheid voor decubitus beïnvloeden</a:t>
            </a:r>
            <a:endParaRPr lang="nl-NL" dirty="0"/>
          </a:p>
          <a:p>
            <a:pPr marL="514350" indent="-514350">
              <a:buFont typeface="+mj-lt"/>
              <a:buAutoNum type="arabicPeriod"/>
            </a:pPr>
            <a:r>
              <a:rPr lang="nl-NL" dirty="0">
                <a:hlinkClick r:id="rId4" action="ppaction://hlinksldjump"/>
              </a:rPr>
              <a:t>NPIAP/EPUAP decubitus-classificatie systeem</a:t>
            </a:r>
            <a:endParaRPr lang="nl-NL" dirty="0"/>
          </a:p>
          <a:p>
            <a:pPr marL="514350" indent="-514350">
              <a:buFont typeface="+mj-lt"/>
              <a:buAutoNum type="arabicPeriod"/>
            </a:pPr>
            <a:r>
              <a:rPr lang="nl-NL" dirty="0">
                <a:hlinkClick r:id="rId5" action="ppaction://hlinksldjump"/>
              </a:rPr>
              <a:t>Decubitus risico beoordelingsinstrumenten</a:t>
            </a:r>
            <a:endParaRPr lang="nl-NL" dirty="0"/>
          </a:p>
          <a:p>
            <a:pPr marL="514350" indent="-514350">
              <a:buFont typeface="+mj-lt"/>
              <a:buAutoNum type="arabicPeriod"/>
            </a:pPr>
            <a:r>
              <a:rPr lang="nl-NL" dirty="0">
                <a:hlinkClick r:id="rId6" action="ppaction://hlinksldjump"/>
              </a:rPr>
              <a:t>Het risico op decubitus/ en de preventie hiervan</a:t>
            </a:r>
            <a:endParaRPr lang="nl-NL" dirty="0"/>
          </a:p>
          <a:p>
            <a:pPr marL="514350" indent="-514350">
              <a:buFont typeface="+mj-lt"/>
              <a:buAutoNum type="arabicPeriod"/>
            </a:pPr>
            <a:r>
              <a:rPr lang="nl-NL" dirty="0" err="1">
                <a:hlinkClick r:id="rId7" action="ppaction://hlinksldjump"/>
              </a:rPr>
              <a:t>Patientengroepen</a:t>
            </a:r>
            <a:r>
              <a:rPr lang="nl-NL" dirty="0">
                <a:hlinkClick r:id="rId7" action="ppaction://hlinksldjump"/>
              </a:rPr>
              <a:t> met risico op decubitus</a:t>
            </a:r>
            <a:endParaRPr lang="nl-NL" dirty="0"/>
          </a:p>
          <a:p>
            <a:pPr marL="514350" indent="-514350">
              <a:buFont typeface="+mj-lt"/>
              <a:buAutoNum type="arabicPeriod"/>
            </a:pPr>
            <a:r>
              <a:rPr lang="nl-NL" dirty="0">
                <a:hlinkClick r:id="rId8" action="ppaction://hlinksldjump"/>
              </a:rPr>
              <a:t>Wisselhouding</a:t>
            </a:r>
            <a:endParaRPr lang="nl-NL" dirty="0"/>
          </a:p>
          <a:p>
            <a:pPr marL="514350" indent="-514350">
              <a:buFont typeface="+mj-lt"/>
              <a:buAutoNum type="arabicPeriod"/>
            </a:pPr>
            <a:r>
              <a:rPr lang="nl-NL" dirty="0">
                <a:hlinkClick r:id="rId9" action="ppaction://hlinksldjump"/>
              </a:rPr>
              <a:t>Semi-</a:t>
            </a:r>
            <a:r>
              <a:rPr lang="nl-NL" dirty="0" err="1">
                <a:hlinkClick r:id="rId9" action="ppaction://hlinksldjump"/>
              </a:rPr>
              <a:t>Fowler</a:t>
            </a:r>
            <a:r>
              <a:rPr lang="nl-NL" dirty="0">
                <a:hlinkClick r:id="rId9" action="ppaction://hlinksldjump"/>
              </a:rPr>
              <a:t> / 30 graden zijligging</a:t>
            </a:r>
            <a:endParaRPr lang="nl-NL" dirty="0"/>
          </a:p>
          <a:p>
            <a:pPr marL="514350" indent="-514350">
              <a:buFont typeface="+mj-lt"/>
              <a:buAutoNum type="arabicPeriod"/>
            </a:pPr>
            <a:r>
              <a:rPr lang="nl-NL" dirty="0">
                <a:hlinkClick r:id="rId10" action="ppaction://hlinksldjump"/>
              </a:rPr>
              <a:t>Observatie decubitus plaatsen</a:t>
            </a:r>
            <a:endParaRPr lang="nl-NL" dirty="0"/>
          </a:p>
          <a:p>
            <a:pPr marL="514350" indent="-514350">
              <a:buFont typeface="+mj-lt"/>
              <a:buAutoNum type="arabicPeriod"/>
            </a:pPr>
            <a:r>
              <a:rPr lang="nl-NL" dirty="0">
                <a:hlinkClick r:id="rId11" action="ppaction://hlinksldjump"/>
              </a:rPr>
              <a:t>Zittende houdingen</a:t>
            </a:r>
            <a:endParaRPr lang="nl-NL" dirty="0"/>
          </a:p>
          <a:p>
            <a:pPr marL="514350" indent="-514350">
              <a:buFont typeface="+mj-lt"/>
              <a:buAutoNum type="arabicPeriod"/>
            </a:pPr>
            <a:r>
              <a:rPr lang="nl-NL" dirty="0">
                <a:hlinkClick r:id="rId12" action="ppaction://hlinksldjump"/>
              </a:rPr>
              <a:t>Inzet hulpmiddelen</a:t>
            </a:r>
            <a:endParaRPr lang="nl-NL" dirty="0"/>
          </a:p>
          <a:p>
            <a:pPr marL="514350" indent="-514350">
              <a:buFont typeface="+mj-lt"/>
              <a:buAutoNum type="arabicPeriod"/>
            </a:pPr>
            <a:r>
              <a:rPr lang="nl-NL" dirty="0">
                <a:hlinkClick r:id="rId13" action="ppaction://hlinksldjump"/>
              </a:rPr>
              <a:t>Multidisciplinaire aanpak decubitus</a:t>
            </a:r>
            <a:endParaRPr lang="nl-NL" dirty="0"/>
          </a:p>
          <a:p>
            <a:pPr marL="514350" indent="-514350">
              <a:buFont typeface="+mj-lt"/>
              <a:buAutoNum type="arabicPeriod"/>
            </a:pPr>
            <a:endParaRPr lang="nl-NL" dirty="0"/>
          </a:p>
          <a:p>
            <a:pPr marL="514350" indent="-514350">
              <a:buFont typeface="+mj-lt"/>
              <a:buAutoNum type="arabicPeriod"/>
            </a:pP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63635278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73B0954-89BA-41D9-975F-742785B1D9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1. Definitie decubitus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CFEF44ED-AD57-4253-96F5-6F39074108F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nl-NL" dirty="0"/>
              <a:t>Decubitus wordt gedefinieerd als ‘plaatselijke schade aan de huid en/of onderliggend weefsel ten gevolge van druk of druk in combinatie met schuifkrachten’. </a:t>
            </a:r>
          </a:p>
          <a:p>
            <a:endParaRPr lang="nl-NL" dirty="0"/>
          </a:p>
        </p:txBody>
      </p:sp>
      <p:pic>
        <p:nvPicPr>
          <p:cNvPr id="4" name="Google Shape;114;p16">
            <a:extLst>
              <a:ext uri="{FF2B5EF4-FFF2-40B4-BE49-F238E27FC236}">
                <a16:creationId xmlns:a16="http://schemas.microsoft.com/office/drawing/2014/main" id="{45DDFD49-2FBD-4D03-8BC2-56BE5EA89FFA}"/>
              </a:ext>
            </a:extLst>
          </p:cNvPr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838200" y="3041721"/>
            <a:ext cx="4213194" cy="205406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92575431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17"/>
          <p:cNvSpPr/>
          <p:nvPr/>
        </p:nvSpPr>
        <p:spPr>
          <a:xfrm>
            <a:off x="0" y="0"/>
            <a:ext cx="12189000" cy="53325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0" name="Google Shape;120;p17"/>
          <p:cNvSpPr txBox="1">
            <a:spLocks noGrp="1"/>
          </p:cNvSpPr>
          <p:nvPr>
            <p:ph type="title"/>
          </p:nvPr>
        </p:nvSpPr>
        <p:spPr>
          <a:xfrm>
            <a:off x="508000" y="556327"/>
            <a:ext cx="10399452" cy="137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4000"/>
              <a:buFont typeface="Calibri"/>
              <a:buNone/>
            </a:pPr>
            <a:r>
              <a:rPr lang="nl-NL" dirty="0"/>
              <a:t>2. Factoren die de gevoeligheid voor decubitus beïnvloeden</a:t>
            </a:r>
            <a:endParaRPr dirty="0"/>
          </a:p>
        </p:txBody>
      </p:sp>
      <p:sp>
        <p:nvSpPr>
          <p:cNvPr id="121" name="Google Shape;121;p17"/>
          <p:cNvSpPr txBox="1">
            <a:spLocks noGrp="1"/>
          </p:cNvSpPr>
          <p:nvPr>
            <p:ph type="body" idx="1"/>
          </p:nvPr>
        </p:nvSpPr>
        <p:spPr>
          <a:xfrm>
            <a:off x="838200" y="2415855"/>
            <a:ext cx="6797400" cy="371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endParaRPr sz="2000"/>
          </a:p>
          <a:p>
            <a:pPr marL="228600" lvl="0" indent="-101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endParaRPr sz="2000"/>
          </a:p>
          <a:p>
            <a:pPr marL="228600" lvl="0" indent="-101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endParaRPr sz="2000"/>
          </a:p>
        </p:txBody>
      </p:sp>
      <p:sp>
        <p:nvSpPr>
          <p:cNvPr id="124" name="Google Shape;124;p17"/>
          <p:cNvSpPr txBox="1"/>
          <p:nvPr/>
        </p:nvSpPr>
        <p:spPr>
          <a:xfrm>
            <a:off x="900500" y="273125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25" name="Google Shape;125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44150" y="1685758"/>
            <a:ext cx="10463302" cy="37988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A49E067-10B2-4900-98EE-6872ACE896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z="4000" dirty="0"/>
              <a:t>3. NPIAP/EPUAP decubitus-classificatie systeem</a:t>
            </a:r>
          </a:p>
        </p:txBody>
      </p:sp>
      <p:sp>
        <p:nvSpPr>
          <p:cNvPr id="4" name="Google Shape;133;p18">
            <a:extLst>
              <a:ext uri="{FF2B5EF4-FFF2-40B4-BE49-F238E27FC236}">
                <a16:creationId xmlns:a16="http://schemas.microsoft.com/office/drawing/2014/main" id="{80A2D95F-E96F-4C5A-A16E-AD899FA4B7EC}"/>
              </a:ext>
            </a:extLst>
          </p:cNvPr>
          <p:cNvSpPr txBox="1">
            <a:spLocks/>
          </p:cNvSpPr>
          <p:nvPr/>
        </p:nvSpPr>
        <p:spPr>
          <a:xfrm>
            <a:off x="838199" y="1418711"/>
            <a:ext cx="10418685" cy="857400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25" tIns="45700" rIns="91425" bIns="45700" rtlCol="0" anchor="ctr" anchorCtr="0">
            <a:normAutofit fontScale="250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Franklin Gothic Book" panose="020B0503020102020204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Franklin Gothic Book" panose="020B0503020102020204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Franklin Gothic Book" panose="020B0503020102020204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Franklin Gothic Book" panose="020B0503020102020204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Franklin Gothic Book" panose="020B0503020102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indent="-120650">
              <a:buClr>
                <a:schemeClr val="dk1"/>
              </a:buClr>
              <a:buSzPct val="62500"/>
              <a:buFont typeface="Arial" panose="020B0604020202020204" pitchFamily="34" charset="0"/>
              <a:buNone/>
            </a:pPr>
            <a:endParaRPr lang="nl-NL" sz="3200" dirty="0">
              <a:solidFill>
                <a:srgbClr val="000000"/>
              </a:solidFill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nl-NL" sz="2000" dirty="0">
              <a:solidFill>
                <a:srgbClr val="000000"/>
              </a:solidFill>
            </a:endParaRPr>
          </a:p>
          <a:p>
            <a:pPr marL="0" indent="0">
              <a:lnSpc>
                <a:spcPct val="100000"/>
              </a:lnSpc>
              <a:spcBef>
                <a:spcPts val="1498"/>
              </a:spcBef>
              <a:buClr>
                <a:schemeClr val="dk1"/>
              </a:buClr>
              <a:buSzPts val="275"/>
              <a:buFont typeface="Arial"/>
              <a:buNone/>
            </a:pPr>
            <a:r>
              <a:rPr lang="nl-NL" sz="7200" b="1" dirty="0"/>
              <a:t>Categorie I: Niet-wegdrukbare roodheid bij een intacte huid  </a:t>
            </a:r>
            <a:endParaRPr lang="nl-NL" sz="7200" dirty="0">
              <a:solidFill>
                <a:srgbClr val="000000"/>
              </a:solidFill>
            </a:endParaRPr>
          </a:p>
          <a:p>
            <a:pPr marL="0" indent="0">
              <a:buClr>
                <a:schemeClr val="dk1"/>
              </a:buClr>
              <a:buSzPts val="500"/>
              <a:buFont typeface="Arial" panose="020B0604020202020204" pitchFamily="34" charset="0"/>
              <a:buNone/>
            </a:pPr>
            <a:endParaRPr lang="nl-NL" sz="9896" b="1" dirty="0"/>
          </a:p>
          <a:p>
            <a:pPr indent="-120650">
              <a:buClr>
                <a:schemeClr val="dk1"/>
              </a:buClr>
              <a:buSzPct val="100000"/>
              <a:buFont typeface="Arial" panose="020B0604020202020204" pitchFamily="34" charset="0"/>
              <a:buNone/>
            </a:pPr>
            <a:endParaRPr lang="nl-NL" sz="2000" dirty="0">
              <a:solidFill>
                <a:srgbClr val="000000"/>
              </a:solidFill>
            </a:endParaRPr>
          </a:p>
          <a:p>
            <a:pPr indent="-120650">
              <a:buClr>
                <a:schemeClr val="dk1"/>
              </a:buClr>
              <a:buSzPct val="100000"/>
              <a:buFont typeface="Arial" panose="020B0604020202020204" pitchFamily="34" charset="0"/>
              <a:buNone/>
            </a:pPr>
            <a:endParaRPr lang="nl-NL" sz="2000" dirty="0">
              <a:solidFill>
                <a:srgbClr val="000000"/>
              </a:solidFill>
            </a:endParaRPr>
          </a:p>
        </p:txBody>
      </p:sp>
      <p:sp>
        <p:nvSpPr>
          <p:cNvPr id="5" name="Google Shape;140;p18">
            <a:extLst>
              <a:ext uri="{FF2B5EF4-FFF2-40B4-BE49-F238E27FC236}">
                <a16:creationId xmlns:a16="http://schemas.microsoft.com/office/drawing/2014/main" id="{10B99D1A-BDFB-443A-A1A2-05C6A32D0FD4}"/>
              </a:ext>
            </a:extLst>
          </p:cNvPr>
          <p:cNvSpPr txBox="1"/>
          <p:nvPr/>
        </p:nvSpPr>
        <p:spPr>
          <a:xfrm>
            <a:off x="838200" y="3617113"/>
            <a:ext cx="10418684" cy="6539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1498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nl-NL" b="1" dirty="0">
                <a:latin typeface="Franklin Gothic Book" panose="020B0503020102020204" pitchFamily="34" charset="0"/>
                <a:sym typeface="Calibri"/>
              </a:rPr>
              <a:t>Categorie II: Verlies van een deel van de huidlaag of blaar</a:t>
            </a:r>
            <a:endParaRPr b="1" dirty="0">
              <a:latin typeface="Franklin Gothic Book" panose="020B0503020102020204" pitchFamily="34" charset="0"/>
            </a:endParaRPr>
          </a:p>
        </p:txBody>
      </p:sp>
      <p:pic>
        <p:nvPicPr>
          <p:cNvPr id="6" name="Google Shape;139;p18">
            <a:extLst>
              <a:ext uri="{FF2B5EF4-FFF2-40B4-BE49-F238E27FC236}">
                <a16:creationId xmlns:a16="http://schemas.microsoft.com/office/drawing/2014/main" id="{72776A79-053B-4C18-A145-54516F5A19CB}"/>
              </a:ext>
            </a:extLst>
          </p:cNvPr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838198" y="1846555"/>
            <a:ext cx="7718228" cy="2111108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Google Shape;141;p18">
            <a:extLst>
              <a:ext uri="{FF2B5EF4-FFF2-40B4-BE49-F238E27FC236}">
                <a16:creationId xmlns:a16="http://schemas.microsoft.com/office/drawing/2014/main" id="{606E156A-B416-4FC5-A974-F485007FA998}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38198" y="4318193"/>
            <a:ext cx="8165676" cy="192354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48666829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A49E067-10B2-4900-98EE-6872ACE896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z="4000" dirty="0"/>
              <a:t>3. NPIAP/EPUAP decubitus-classificatie systeem</a:t>
            </a:r>
          </a:p>
        </p:txBody>
      </p:sp>
      <p:sp>
        <p:nvSpPr>
          <p:cNvPr id="4" name="Google Shape;133;p18">
            <a:extLst>
              <a:ext uri="{FF2B5EF4-FFF2-40B4-BE49-F238E27FC236}">
                <a16:creationId xmlns:a16="http://schemas.microsoft.com/office/drawing/2014/main" id="{80A2D95F-E96F-4C5A-A16E-AD899FA4B7EC}"/>
              </a:ext>
            </a:extLst>
          </p:cNvPr>
          <p:cNvSpPr txBox="1">
            <a:spLocks/>
          </p:cNvSpPr>
          <p:nvPr/>
        </p:nvSpPr>
        <p:spPr>
          <a:xfrm>
            <a:off x="838199" y="1418711"/>
            <a:ext cx="10418685" cy="857400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25" tIns="45700" rIns="91425" bIns="45700" rtlCol="0" anchor="ctr" anchorCtr="0">
            <a:normAutofit fontScale="250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Franklin Gothic Book" panose="020B0503020102020204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Franklin Gothic Book" panose="020B0503020102020204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Franklin Gothic Book" panose="020B0503020102020204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Franklin Gothic Book" panose="020B0503020102020204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Franklin Gothic Book" panose="020B0503020102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indent="-120650">
              <a:buClr>
                <a:schemeClr val="dk1"/>
              </a:buClr>
              <a:buSzPct val="62500"/>
              <a:buFont typeface="Arial" panose="020B0604020202020204" pitchFamily="34" charset="0"/>
              <a:buNone/>
            </a:pPr>
            <a:endParaRPr lang="nl-NL" sz="3200" dirty="0">
              <a:solidFill>
                <a:srgbClr val="000000"/>
              </a:solidFill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nl-NL" sz="2000" dirty="0">
              <a:solidFill>
                <a:srgbClr val="000000"/>
              </a:solidFill>
            </a:endParaRPr>
          </a:p>
          <a:p>
            <a:pPr marL="0" indent="0">
              <a:lnSpc>
                <a:spcPct val="100000"/>
              </a:lnSpc>
              <a:spcBef>
                <a:spcPts val="1498"/>
              </a:spcBef>
              <a:buClr>
                <a:schemeClr val="dk1"/>
              </a:buClr>
              <a:buSzPts val="275"/>
              <a:buFont typeface="Arial"/>
              <a:buNone/>
            </a:pPr>
            <a:r>
              <a:rPr lang="nl-NL" sz="7200" b="1" dirty="0"/>
              <a:t>Categorie III: Verlies van een volledige huidlaag (vet zichtbaar) </a:t>
            </a:r>
            <a:endParaRPr lang="nl-NL" sz="7200" dirty="0">
              <a:solidFill>
                <a:srgbClr val="000000"/>
              </a:solidFill>
            </a:endParaRPr>
          </a:p>
          <a:p>
            <a:pPr marL="0" indent="0">
              <a:buClr>
                <a:schemeClr val="dk1"/>
              </a:buClr>
              <a:buSzPts val="500"/>
              <a:buFont typeface="Arial" panose="020B0604020202020204" pitchFamily="34" charset="0"/>
              <a:buNone/>
            </a:pPr>
            <a:endParaRPr lang="nl-NL" sz="9896" b="1" dirty="0"/>
          </a:p>
          <a:p>
            <a:pPr indent="-120650">
              <a:buClr>
                <a:schemeClr val="dk1"/>
              </a:buClr>
              <a:buSzPct val="100000"/>
              <a:buFont typeface="Arial" panose="020B0604020202020204" pitchFamily="34" charset="0"/>
              <a:buNone/>
            </a:pPr>
            <a:endParaRPr lang="nl-NL" sz="2000" dirty="0">
              <a:solidFill>
                <a:srgbClr val="000000"/>
              </a:solidFill>
            </a:endParaRPr>
          </a:p>
          <a:p>
            <a:pPr indent="-120650">
              <a:buClr>
                <a:schemeClr val="dk1"/>
              </a:buClr>
              <a:buSzPct val="100000"/>
              <a:buFont typeface="Arial" panose="020B0604020202020204" pitchFamily="34" charset="0"/>
              <a:buNone/>
            </a:pPr>
            <a:endParaRPr lang="nl-NL" sz="2000" dirty="0">
              <a:solidFill>
                <a:srgbClr val="000000"/>
              </a:solidFill>
            </a:endParaRPr>
          </a:p>
        </p:txBody>
      </p:sp>
      <p:sp>
        <p:nvSpPr>
          <p:cNvPr id="5" name="Google Shape;140;p18">
            <a:extLst>
              <a:ext uri="{FF2B5EF4-FFF2-40B4-BE49-F238E27FC236}">
                <a16:creationId xmlns:a16="http://schemas.microsoft.com/office/drawing/2014/main" id="{10B99D1A-BDFB-443A-A1A2-05C6A32D0FD4}"/>
              </a:ext>
            </a:extLst>
          </p:cNvPr>
          <p:cNvSpPr txBox="1"/>
          <p:nvPr/>
        </p:nvSpPr>
        <p:spPr>
          <a:xfrm>
            <a:off x="886658" y="3832358"/>
            <a:ext cx="10418684" cy="6539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1498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nl-NL" b="1" dirty="0">
                <a:latin typeface="Franklin Gothic Book" panose="020B0503020102020204" pitchFamily="34" charset="0"/>
                <a:sym typeface="Calibri"/>
              </a:rPr>
              <a:t>Categorie IV: Verlies van een volledige </a:t>
            </a:r>
            <a:r>
              <a:rPr lang="nl-NL" b="1" dirty="0" err="1">
                <a:latin typeface="Franklin Gothic Book" panose="020B0503020102020204" pitchFamily="34" charset="0"/>
                <a:sym typeface="Calibri"/>
              </a:rPr>
              <a:t>weefsellaag</a:t>
            </a:r>
            <a:r>
              <a:rPr lang="nl-NL" b="1" dirty="0">
                <a:latin typeface="Franklin Gothic Book" panose="020B0503020102020204" pitchFamily="34" charset="0"/>
                <a:sym typeface="Calibri"/>
              </a:rPr>
              <a:t> (spier/bot zichtbaar)</a:t>
            </a:r>
            <a:endParaRPr b="1" dirty="0">
              <a:latin typeface="Franklin Gothic Book" panose="020B0503020102020204" pitchFamily="34" charset="0"/>
            </a:endParaRPr>
          </a:p>
        </p:txBody>
      </p:sp>
      <p:pic>
        <p:nvPicPr>
          <p:cNvPr id="8" name="Google Shape;155;p19">
            <a:extLst>
              <a:ext uri="{FF2B5EF4-FFF2-40B4-BE49-F238E27FC236}">
                <a16:creationId xmlns:a16="http://schemas.microsoft.com/office/drawing/2014/main" id="{26DEA816-D7E5-46A9-9AE7-E93AE523E892}"/>
              </a:ext>
            </a:extLst>
          </p:cNvPr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935116" y="1947707"/>
            <a:ext cx="7021052" cy="1884651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Google Shape;157;p19">
            <a:extLst>
              <a:ext uri="{FF2B5EF4-FFF2-40B4-BE49-F238E27FC236}">
                <a16:creationId xmlns:a16="http://schemas.microsoft.com/office/drawing/2014/main" id="{C8C13EF4-1F9D-4742-A0E8-7D363D5D8D57}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35116" y="4581890"/>
            <a:ext cx="7021046" cy="176522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06897417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A49E067-10B2-4900-98EE-6872ACE896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193444"/>
            <a:ext cx="11173287" cy="1325563"/>
          </a:xfrm>
        </p:spPr>
        <p:txBody>
          <a:bodyPr/>
          <a:lstStyle/>
          <a:p>
            <a:r>
              <a:rPr lang="nl-NL" sz="4000" dirty="0"/>
              <a:t>3. NPIAP/EPUAP decubitus-classificatie systeem</a:t>
            </a:r>
          </a:p>
        </p:txBody>
      </p:sp>
      <p:sp>
        <p:nvSpPr>
          <p:cNvPr id="4" name="Google Shape;133;p18">
            <a:extLst>
              <a:ext uri="{FF2B5EF4-FFF2-40B4-BE49-F238E27FC236}">
                <a16:creationId xmlns:a16="http://schemas.microsoft.com/office/drawing/2014/main" id="{80A2D95F-E96F-4C5A-A16E-AD899FA4B7EC}"/>
              </a:ext>
            </a:extLst>
          </p:cNvPr>
          <p:cNvSpPr txBox="1">
            <a:spLocks/>
          </p:cNvSpPr>
          <p:nvPr/>
        </p:nvSpPr>
        <p:spPr>
          <a:xfrm>
            <a:off x="838199" y="1519007"/>
            <a:ext cx="10418685" cy="857400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25" tIns="45700" rIns="91425" bIns="45700" rtlCol="0" anchor="ctr" anchorCtr="0">
            <a:normAutofit fontScale="700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Franklin Gothic Book" panose="020B0503020102020204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Franklin Gothic Book" panose="020B0503020102020204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Franklin Gothic Book" panose="020B0503020102020204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Franklin Gothic Book" panose="020B0503020102020204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Franklin Gothic Book" panose="020B0503020102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lvl="0" indent="-346011">
              <a:lnSpc>
                <a:spcPct val="100000"/>
              </a:lnSpc>
              <a:spcBef>
                <a:spcPts val="1498"/>
              </a:spcBef>
              <a:buSzPct val="100000"/>
              <a:buChar char="●"/>
            </a:pPr>
            <a:r>
              <a:rPr lang="nl-NL" sz="3200" b="1" dirty="0"/>
              <a:t>Niet naar categorie in te delen/</a:t>
            </a:r>
            <a:r>
              <a:rPr lang="nl-NL" sz="3200" b="1" dirty="0" err="1"/>
              <a:t>ongeclassificeerd</a:t>
            </a:r>
            <a:r>
              <a:rPr lang="nl-NL" sz="3200" b="1" dirty="0"/>
              <a:t>: Verlies van een volledige huid- of </a:t>
            </a:r>
            <a:r>
              <a:rPr lang="nl-NL" sz="3200" b="1" dirty="0" err="1"/>
              <a:t>weefsellaag</a:t>
            </a:r>
            <a:r>
              <a:rPr lang="nl-NL" sz="3200" b="1" dirty="0"/>
              <a:t>. Diepte onbekend</a:t>
            </a:r>
            <a:endParaRPr lang="nl-NL" sz="9600" dirty="0">
              <a:solidFill>
                <a:srgbClr val="000000"/>
              </a:solidFill>
            </a:endParaRPr>
          </a:p>
          <a:p>
            <a:pPr marL="0" lvl="0" indent="0">
              <a:buClr>
                <a:schemeClr val="dk1"/>
              </a:buClr>
              <a:buSzPts val="500"/>
              <a:buNone/>
            </a:pPr>
            <a:endParaRPr lang="nl-NL" sz="9600" b="1" dirty="0"/>
          </a:p>
        </p:txBody>
      </p:sp>
      <p:sp>
        <p:nvSpPr>
          <p:cNvPr id="3" name="Rechthoek 2">
            <a:extLst>
              <a:ext uri="{FF2B5EF4-FFF2-40B4-BE49-F238E27FC236}">
                <a16:creationId xmlns:a16="http://schemas.microsoft.com/office/drawing/2014/main" id="{5A2844B7-8137-44CB-ACF3-54769D466760}"/>
              </a:ext>
            </a:extLst>
          </p:cNvPr>
          <p:cNvSpPr/>
          <p:nvPr/>
        </p:nvSpPr>
        <p:spPr>
          <a:xfrm>
            <a:off x="999053" y="4129771"/>
            <a:ext cx="10321768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lvl="0" indent="-342900">
              <a:buSzPts val="1800"/>
              <a:buFont typeface="Calibri"/>
              <a:buChar char="●"/>
            </a:pPr>
            <a:r>
              <a:rPr lang="nl-NL" sz="2200" b="1" dirty="0">
                <a:latin typeface="Franklin Gothic Book" panose="020B0503020102020204" pitchFamily="34" charset="0"/>
                <a:sym typeface="Calibri"/>
              </a:rPr>
              <a:t>Vermoedelijke diepe weefselbeschadiging. Diepte onbekend</a:t>
            </a:r>
          </a:p>
        </p:txBody>
      </p:sp>
      <p:pic>
        <p:nvPicPr>
          <p:cNvPr id="10" name="Google Shape;171;p20">
            <a:extLst>
              <a:ext uri="{FF2B5EF4-FFF2-40B4-BE49-F238E27FC236}">
                <a16:creationId xmlns:a16="http://schemas.microsoft.com/office/drawing/2014/main" id="{3E895BEA-8D15-4A76-B7B4-ECCB0CCE92F8}"/>
              </a:ext>
            </a:extLst>
          </p:cNvPr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1226330" y="2033071"/>
            <a:ext cx="7423052" cy="2096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Google Shape;173;p20">
            <a:extLst>
              <a:ext uri="{FF2B5EF4-FFF2-40B4-BE49-F238E27FC236}">
                <a16:creationId xmlns:a16="http://schemas.microsoft.com/office/drawing/2014/main" id="{7EA9FC25-0048-44D9-9706-A46563D9779A}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226333" y="4672404"/>
            <a:ext cx="7423049" cy="189645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37926941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8D539FB-6844-4BF6-A87F-D2E5E4444C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l-NL" dirty="0"/>
              <a:t>4. Decubitus risico beoordelingsinstrumenten </a:t>
            </a:r>
            <a:br>
              <a:rPr lang="nl-NL" sz="4800" b="1" dirty="0">
                <a:solidFill>
                  <a:srgbClr val="C00000"/>
                </a:solidFill>
                <a:latin typeface="Arial Narrow"/>
                <a:ea typeface="Arial Narrow"/>
                <a:cs typeface="Arial Narrow"/>
                <a:sym typeface="Arial Narrow"/>
              </a:rPr>
            </a:br>
            <a:endParaRPr lang="nl-NL" dirty="0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FD81900F-380B-45A0-9790-E3561D15C9A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marR="810704" lvl="0" indent="0">
              <a:lnSpc>
                <a:spcPct val="101257"/>
              </a:lnSpc>
              <a:spcBef>
                <a:spcPts val="1385"/>
              </a:spcBef>
              <a:buNone/>
            </a:pPr>
            <a:r>
              <a:rPr lang="nl-NL" b="1" dirty="0"/>
              <a:t>Generieke risicobeoordeling instrumenten voor de Nederlandse situatie.</a:t>
            </a:r>
            <a:endParaRPr lang="nl-NL" dirty="0"/>
          </a:p>
          <a:p>
            <a:pPr marL="457200" marR="810704" lvl="0" indent="-368554">
              <a:lnSpc>
                <a:spcPct val="101257"/>
              </a:lnSpc>
              <a:spcBef>
                <a:spcPts val="1385"/>
              </a:spcBef>
              <a:buSzPts val="2204"/>
              <a:buChar char="●"/>
            </a:pPr>
            <a:r>
              <a:rPr lang="nl-NL" b="1" dirty="0"/>
              <a:t>Norton schaal </a:t>
            </a:r>
          </a:p>
          <a:p>
            <a:pPr marL="457200" marR="810704" lvl="0" indent="-368554">
              <a:lnSpc>
                <a:spcPct val="101257"/>
              </a:lnSpc>
              <a:spcBef>
                <a:spcPts val="0"/>
              </a:spcBef>
              <a:buSzPts val="2204"/>
              <a:buChar char="●"/>
            </a:pPr>
            <a:r>
              <a:rPr lang="nl-NL" b="1" dirty="0"/>
              <a:t>Braden schaal</a:t>
            </a:r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75436491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CA95677-D4DC-4CB5-9089-8D1AD26A74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z="4000" dirty="0"/>
              <a:t>5. Het risico op decubitus/</a:t>
            </a:r>
            <a:br>
              <a:rPr lang="nl-NL" sz="4000" dirty="0"/>
            </a:br>
            <a:r>
              <a:rPr lang="nl-NL" sz="4000" dirty="0"/>
              <a:t>en de preventie hiervan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E7534E57-4EDB-47D9-8538-05EAEB4AEB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457200" lvl="0" indent="-400050">
              <a:buSzPts val="2700"/>
              <a:buChar char="-"/>
            </a:pPr>
            <a:r>
              <a:rPr lang="nl-NL" dirty="0"/>
              <a:t>Huid controle/</a:t>
            </a:r>
            <a:r>
              <a:rPr lang="nl-NL" b="1" dirty="0"/>
              <a:t>klinische blik</a:t>
            </a:r>
          </a:p>
          <a:p>
            <a:pPr marL="457200" lvl="0" indent="-400050">
              <a:spcBef>
                <a:spcPts val="0"/>
              </a:spcBef>
              <a:buSzPts val="2700"/>
              <a:buChar char="-"/>
            </a:pPr>
            <a:r>
              <a:rPr lang="nl-NL" dirty="0"/>
              <a:t>Houdingsveranderingen / wisselligging</a:t>
            </a:r>
          </a:p>
          <a:p>
            <a:pPr marL="457200" lvl="0" indent="-400050">
              <a:spcBef>
                <a:spcPts val="0"/>
              </a:spcBef>
              <a:buSzPts val="2700"/>
              <a:buChar char="-"/>
            </a:pPr>
            <a:r>
              <a:rPr lang="nl-NL" dirty="0"/>
              <a:t>Hulpmiddelen</a:t>
            </a:r>
          </a:p>
          <a:p>
            <a:pPr marL="457200" lvl="0" indent="-400050">
              <a:spcBef>
                <a:spcPts val="0"/>
              </a:spcBef>
              <a:buSzPts val="2700"/>
              <a:buChar char="-"/>
            </a:pPr>
            <a:r>
              <a:rPr lang="nl-NL" dirty="0"/>
              <a:t>Matras / Kussen</a:t>
            </a:r>
          </a:p>
          <a:p>
            <a:pPr marL="457200" lvl="0" indent="-400050">
              <a:spcBef>
                <a:spcPts val="0"/>
              </a:spcBef>
              <a:buSzPts val="2700"/>
              <a:buChar char="-"/>
            </a:pPr>
            <a:r>
              <a:rPr lang="nl-NL" dirty="0"/>
              <a:t>Beddengoed / </a:t>
            </a:r>
            <a:r>
              <a:rPr lang="nl-NL" dirty="0" err="1"/>
              <a:t>inco</a:t>
            </a:r>
            <a:r>
              <a:rPr lang="nl-NL" dirty="0"/>
              <a:t>-materiaal</a:t>
            </a:r>
          </a:p>
          <a:p>
            <a:pPr marL="457200" lvl="0" indent="-400050">
              <a:spcBef>
                <a:spcPts val="0"/>
              </a:spcBef>
              <a:buSzPts val="2700"/>
              <a:buChar char="-"/>
            </a:pPr>
            <a:r>
              <a:rPr lang="nl-NL" dirty="0"/>
              <a:t>Mobiliseren</a:t>
            </a:r>
          </a:p>
          <a:p>
            <a:pPr marL="457200" lvl="0" indent="-400050">
              <a:spcBef>
                <a:spcPts val="0"/>
              </a:spcBef>
              <a:buSzPts val="2700"/>
              <a:buChar char="-"/>
            </a:pPr>
            <a:r>
              <a:rPr lang="nl-NL" dirty="0"/>
              <a:t>Screen en beoordeel voedingstoestand en           </a:t>
            </a:r>
          </a:p>
          <a:p>
            <a:pPr marL="0" lvl="0" indent="0">
              <a:buClr>
                <a:schemeClr val="dk1"/>
              </a:buClr>
              <a:buSzPts val="2000"/>
              <a:buNone/>
            </a:pPr>
            <a:r>
              <a:rPr lang="nl-NL" sz="2400" dirty="0"/>
              <a:t>        </a:t>
            </a:r>
            <a:r>
              <a:rPr lang="nl-NL" dirty="0"/>
              <a:t>gewichtsveranderingen</a:t>
            </a:r>
          </a:p>
          <a:p>
            <a:pPr marL="457200" lvl="0" indent="-400050">
              <a:buSzPts val="2700"/>
              <a:buChar char="-"/>
            </a:pPr>
            <a:r>
              <a:rPr lang="nl-NL" dirty="0"/>
              <a:t> Voorlichting geven.</a:t>
            </a:r>
          </a:p>
          <a:p>
            <a:endParaRPr lang="nl-NL" dirty="0"/>
          </a:p>
        </p:txBody>
      </p:sp>
      <p:pic>
        <p:nvPicPr>
          <p:cNvPr id="4" name="Google Shape;192;p22">
            <a:extLst>
              <a:ext uri="{FF2B5EF4-FFF2-40B4-BE49-F238E27FC236}">
                <a16:creationId xmlns:a16="http://schemas.microsoft.com/office/drawing/2014/main" id="{BD6E9EC4-C4B8-440F-B6D9-1654EDEB1137}"/>
              </a:ext>
            </a:extLst>
          </p:cNvPr>
          <p:cNvPicPr preferRelativeResize="0"/>
          <p:nvPr/>
        </p:nvPicPr>
        <p:blipFill rotWithShape="1">
          <a:blip r:embed="rId2">
            <a:alphaModFix/>
          </a:blip>
          <a:srcRect t="1922"/>
          <a:stretch/>
        </p:blipFill>
        <p:spPr>
          <a:xfrm>
            <a:off x="8424909" y="1593542"/>
            <a:ext cx="3323982" cy="374431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237696943"/>
      </p:ext>
    </p:extLst>
  </p:cSld>
  <p:clrMapOvr>
    <a:masterClrMapping/>
  </p:clrMapOvr>
</p:sld>
</file>

<file path=ppt/theme/theme1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7e0d39ff-431d-43cc-9e91-3f2f0c005d5c" xsi:nil="true"/>
    <lcf76f155ced4ddcb4097134ff3c332f xmlns="5e52b71e-b66d-420e-9620-fb9cb6ae07ad">
      <Terms xmlns="http://schemas.microsoft.com/office/infopath/2007/PartnerControls"/>
    </lcf76f155ced4ddcb4097134ff3c332f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E7EDE5DAEF33F64C982422B3389763AF" ma:contentTypeVersion="16" ma:contentTypeDescription="Een nieuw document maken." ma:contentTypeScope="" ma:versionID="36f226cb62eb1ae30d41510955fc9962">
  <xsd:schema xmlns:xsd="http://www.w3.org/2001/XMLSchema" xmlns:xs="http://www.w3.org/2001/XMLSchema" xmlns:p="http://schemas.microsoft.com/office/2006/metadata/properties" xmlns:ns2="5e52b71e-b66d-420e-9620-fb9cb6ae07ad" xmlns:ns3="7e0d39ff-431d-43cc-9e91-3f2f0c005d5c" targetNamespace="http://schemas.microsoft.com/office/2006/metadata/properties" ma:root="true" ma:fieldsID="6466b9c01e5a94ef7cff3b7bdc3df91a" ns2:_="" ns3:_="">
    <xsd:import namespace="5e52b71e-b66d-420e-9620-fb9cb6ae07ad"/>
    <xsd:import namespace="7e0d39ff-431d-43cc-9e91-3f2f0c005d5c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DateTaken" minOccurs="0"/>
                <xsd:element ref="ns3:SharedWithUsers" minOccurs="0"/>
                <xsd:element ref="ns3:SharedWithDetails" minOccurs="0"/>
                <xsd:element ref="ns2:MediaServiceOCR" minOccurs="0"/>
                <xsd:element ref="ns2:MediaServiceLocation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  <xsd:element ref="ns2:MediaLengthInSeconds" minOccurs="0"/>
                <xsd:element ref="ns2:lcf76f155ced4ddcb4097134ff3c332f" minOccurs="0"/>
                <xsd:element ref="ns3:TaxCatchAl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e52b71e-b66d-420e-9620-fb9cb6ae07ad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MediaServiceAutoTags" ma:description="" ma:internalName="MediaServiceAutoTags" ma:readOnly="true">
      <xsd:simpleType>
        <xsd:restriction base="dms:Text"/>
      </xsd:simpleType>
    </xsd:element>
    <xsd:element name="MediaServiceDateTaken" ma:index="11" nillable="true" ma:displayName="MediaServiceDateTaken" ma:description="" ma:hidden="true" ma:internalName="MediaServiceDateTaken" ma:readOnly="true">
      <xsd:simpleType>
        <xsd:restriction base="dms:Text"/>
      </xsd:simpleType>
    </xsd:element>
    <xsd:element name="MediaServiceOCR" ma:index="14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5" nillable="true" ma:displayName="MediaServiceLocation" ma:internalName="MediaServiceLocation" ma:readOnly="true">
      <xsd:simpleType>
        <xsd:restriction base="dms:Text"/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2" nillable="true" ma:taxonomy="true" ma:internalName="lcf76f155ced4ddcb4097134ff3c332f" ma:taxonomyFieldName="MediaServiceImageTags" ma:displayName="Afbeeldingtags" ma:readOnly="false" ma:fieldId="{5cf76f15-5ced-4ddc-b409-7134ff3c332f}" ma:taxonomyMulti="true" ma:sspId="7c7fe576-9d7c-400e-b969-b0d5d59631a4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e0d39ff-431d-43cc-9e91-3f2f0c005d5c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Gedeeld met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Gedeeld met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53bb3b0f-49a1-447d-97ee-efad6abaa5eb}" ma:internalName="TaxCatchAll" ma:showField="CatchAllData" ma:web="7e0d39ff-431d-43cc-9e91-3f2f0c005d5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oudstype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8EBA66CF-9446-409A-9BD0-2C4E481DDA5E}">
  <ds:schemaRefs>
    <ds:schemaRef ds:uri="http://purl.org/dc/terms/"/>
    <ds:schemaRef ds:uri="7e0d39ff-431d-43cc-9e91-3f2f0c005d5c"/>
    <ds:schemaRef ds:uri="http://schemas.microsoft.com/office/2006/documentManagement/types"/>
    <ds:schemaRef ds:uri="http://schemas.microsoft.com/office/infopath/2007/PartnerControls"/>
    <ds:schemaRef ds:uri="5e52b71e-b66d-420e-9620-fb9cb6ae07ad"/>
    <ds:schemaRef ds:uri="http://purl.org/dc/elements/1.1/"/>
    <ds:schemaRef ds:uri="http://schemas.microsoft.com/office/2006/metadata/properties"/>
    <ds:schemaRef ds:uri="http://schemas.openxmlformats.org/package/2006/metadata/core-properties"/>
    <ds:schemaRef ds:uri="http://www.w3.org/XML/1998/namespace"/>
    <ds:schemaRef ds:uri="http://purl.org/dc/dcmitype/"/>
    <ds:schemaRef ds:uri="b32d299e-c83e-4677-a2f6-0f06245afe99"/>
    <ds:schemaRef ds:uri="ecfbcafd-32ea-4bd3-98a5-3ae992deaa2a"/>
  </ds:schemaRefs>
</ds:datastoreItem>
</file>

<file path=customXml/itemProps2.xml><?xml version="1.0" encoding="utf-8"?>
<ds:datastoreItem xmlns:ds="http://schemas.openxmlformats.org/officeDocument/2006/customXml" ds:itemID="{5183F33C-C8B3-4064-8C2F-952C4CFBEE39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5e52b71e-b66d-420e-9620-fb9cb6ae07ad"/>
    <ds:schemaRef ds:uri="7e0d39ff-431d-43cc-9e91-3f2f0c005d5c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7FCBCF46-F7CF-4AE3-A7FD-DEC70D25FE30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411</Words>
  <Application>Microsoft Macintosh PowerPoint</Application>
  <PresentationFormat>Breedbeeld</PresentationFormat>
  <Paragraphs>98</Paragraphs>
  <Slides>19</Slides>
  <Notes>7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5</vt:i4>
      </vt:variant>
      <vt:variant>
        <vt:lpstr>Thema</vt:lpstr>
      </vt:variant>
      <vt:variant>
        <vt:i4>1</vt:i4>
      </vt:variant>
      <vt:variant>
        <vt:lpstr>Diatitels</vt:lpstr>
      </vt:variant>
      <vt:variant>
        <vt:i4>19</vt:i4>
      </vt:variant>
    </vt:vector>
  </HeadingPairs>
  <TitlesOfParts>
    <vt:vector size="25" baseType="lpstr">
      <vt:lpstr>Arial</vt:lpstr>
      <vt:lpstr>Arial Narrow</vt:lpstr>
      <vt:lpstr>Calibri</vt:lpstr>
      <vt:lpstr>Franklin Gothic Book</vt:lpstr>
      <vt:lpstr>Franklin Gothic Demi</vt:lpstr>
      <vt:lpstr>Kantoorthema</vt:lpstr>
      <vt:lpstr>Decubitus</vt:lpstr>
      <vt:lpstr>Inhoud scholing</vt:lpstr>
      <vt:lpstr>1. Definitie decubitus</vt:lpstr>
      <vt:lpstr>2. Factoren die de gevoeligheid voor decubitus beïnvloeden</vt:lpstr>
      <vt:lpstr>3. NPIAP/EPUAP decubitus-classificatie systeem</vt:lpstr>
      <vt:lpstr>3. NPIAP/EPUAP decubitus-classificatie systeem</vt:lpstr>
      <vt:lpstr>3. NPIAP/EPUAP decubitus-classificatie systeem</vt:lpstr>
      <vt:lpstr>4. Decubitus risico beoordelingsinstrumenten  </vt:lpstr>
      <vt:lpstr>5. Het risico op decubitus/ en de preventie hiervan</vt:lpstr>
      <vt:lpstr>6. PATIËNTENGROEPEN MET RISICO OP DECUBITUS</vt:lpstr>
      <vt:lpstr>7. Wisselhouding</vt:lpstr>
      <vt:lpstr>8. Semi-Fowler / 30 graden zijligging</vt:lpstr>
      <vt:lpstr>9. Observatie decubitus plaatsen</vt:lpstr>
      <vt:lpstr>10. Zittende houdingen </vt:lpstr>
      <vt:lpstr>11. Inzet hulpmiddelen</vt:lpstr>
      <vt:lpstr>12. Multidisciplinaire aanpak decubitus</vt:lpstr>
      <vt:lpstr>Vragen?</vt:lpstr>
      <vt:lpstr>Bronnen/literatuur</vt:lpstr>
      <vt:lpstr>                       voor jullie aandacht!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Lindsey Huebers - Jongen</dc:creator>
  <cp:lastModifiedBy>chelsea van dalsen</cp:lastModifiedBy>
  <cp:revision>14</cp:revision>
  <dcterms:created xsi:type="dcterms:W3CDTF">2021-04-28T08:08:25Z</dcterms:created>
  <dcterms:modified xsi:type="dcterms:W3CDTF">2024-05-27T14:32:13Z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0x0101007D40E6EEC544254D99E9CDF8E00FAC84</vt:lpwstr>
  </property>
</Properties>
</file>