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3" r:id="rId23"/>
    <p:sldId id="28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E3958-F0BB-48D7-8C4C-03907BFE0CA6}" type="datetimeFigureOut">
              <a:rPr lang="nl-NL" smtClean="0"/>
              <a:t>27-05-2024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38CC0-CD9B-49FA-93F7-AF8169600B4F}" type="slidenum">
              <a:rPr lang="nl-NL" smtClean="0"/>
              <a:t>‹nr.›</a:t>
            </a:fld>
            <a:endParaRPr lang="nl-NL"/>
          </a:p>
        </p:txBody>
      </p:sp>
    </p:spTree>
    <p:extLst>
      <p:ext uri="{BB962C8B-B14F-4D97-AF65-F5344CB8AC3E}">
        <p14:creationId xmlns:p14="http://schemas.microsoft.com/office/powerpoint/2010/main" val="111390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D0AC8-F488-46AF-ACC4-30B2E579955E}"/>
              </a:ext>
            </a:extLst>
          </p:cNvPr>
          <p:cNvSpPr>
            <a:spLocks noGrp="1"/>
          </p:cNvSpPr>
          <p:nvPr>
            <p:ph type="ctrTitle" hasCustomPrompt="1"/>
          </p:nvPr>
        </p:nvSpPr>
        <p:spPr>
          <a:xfrm>
            <a:off x="1524000" y="1122363"/>
            <a:ext cx="9144000" cy="2387600"/>
          </a:xfrm>
        </p:spPr>
        <p:txBody>
          <a:bodyPr anchor="b"/>
          <a:lstStyle>
            <a:lvl1pPr algn="ctr">
              <a:defRPr sz="6000">
                <a:latin typeface="Franklin Gothic Demi" panose="020B0703020102020204" pitchFamily="34" charset="0"/>
              </a:defRPr>
            </a:lvl1pPr>
          </a:lstStyle>
          <a:p>
            <a:r>
              <a:rPr lang="nl-NL" dirty="0"/>
              <a:t>Titel</a:t>
            </a:r>
          </a:p>
        </p:txBody>
      </p:sp>
      <p:sp>
        <p:nvSpPr>
          <p:cNvPr id="3" name="Ondertitel 2">
            <a:extLst>
              <a:ext uri="{FF2B5EF4-FFF2-40B4-BE49-F238E27FC236}">
                <a16:creationId xmlns:a16="http://schemas.microsoft.com/office/drawing/2014/main" id="{E70F73E1-8F5E-4C09-B184-0215D434973A}"/>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1438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DAAB5-F1D1-4350-B921-AC08523381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DC4B5F-9CB8-40F9-8E80-C6D50FC64E51}"/>
              </a:ext>
            </a:extLst>
          </p:cNvPr>
          <p:cNvSpPr>
            <a:spLocks noGrp="1"/>
          </p:cNvSpPr>
          <p:nvPr>
            <p:ph idx="1"/>
          </p:nvPr>
        </p:nvSpPr>
        <p:spPr>
          <a:xfrm>
            <a:off x="838200" y="1825625"/>
            <a:ext cx="10515600" cy="343883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433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708A-ACB5-45BE-A5ED-452519DCECD2}"/>
              </a:ext>
            </a:extLst>
          </p:cNvPr>
          <p:cNvSpPr>
            <a:spLocks noGrp="1"/>
          </p:cNvSpPr>
          <p:nvPr>
            <p:ph type="title" hasCustomPrompt="1"/>
          </p:nvPr>
        </p:nvSpPr>
        <p:spPr>
          <a:xfrm>
            <a:off x="838200" y="768351"/>
            <a:ext cx="10515600" cy="1104838"/>
          </a:xfrm>
        </p:spPr>
        <p:txBody>
          <a:bodyPr anchor="b"/>
          <a:lstStyle>
            <a:lvl1pPr>
              <a:defRPr sz="6000"/>
            </a:lvl1pPr>
          </a:lstStyle>
          <a:p>
            <a:r>
              <a:rPr lang="nl-NL" dirty="0"/>
              <a:t>Titel</a:t>
            </a:r>
          </a:p>
        </p:txBody>
      </p:sp>
      <p:sp>
        <p:nvSpPr>
          <p:cNvPr id="3" name="Tijdelijke aanduiding voor tekst 2">
            <a:extLst>
              <a:ext uri="{FF2B5EF4-FFF2-40B4-BE49-F238E27FC236}">
                <a16:creationId xmlns:a16="http://schemas.microsoft.com/office/drawing/2014/main" id="{26BED534-87C4-4A3C-86D1-B95FB007BA85}"/>
              </a:ext>
            </a:extLst>
          </p:cNvPr>
          <p:cNvSpPr>
            <a:spLocks noGrp="1"/>
          </p:cNvSpPr>
          <p:nvPr>
            <p:ph type="body" idx="1"/>
          </p:nvPr>
        </p:nvSpPr>
        <p:spPr>
          <a:xfrm>
            <a:off x="838200" y="2028686"/>
            <a:ext cx="10515600" cy="30404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4382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35875-7272-4117-906F-2E439F30F92C}"/>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EB747F77-344E-4D17-A739-94BE43A03BCC}"/>
              </a:ext>
            </a:extLst>
          </p:cNvPr>
          <p:cNvSpPr>
            <a:spLocks noGrp="1"/>
          </p:cNvSpPr>
          <p:nvPr>
            <p:ph sz="half" idx="1"/>
          </p:nvPr>
        </p:nvSpPr>
        <p:spPr>
          <a:xfrm>
            <a:off x="838200" y="1825625"/>
            <a:ext cx="5181600" cy="335893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068C5EF-7B08-4D4D-91CE-6A0A03AA3ABC}"/>
              </a:ext>
            </a:extLst>
          </p:cNvPr>
          <p:cNvSpPr>
            <a:spLocks noGrp="1"/>
          </p:cNvSpPr>
          <p:nvPr>
            <p:ph sz="half" idx="2"/>
          </p:nvPr>
        </p:nvSpPr>
        <p:spPr>
          <a:xfrm>
            <a:off x="6172200" y="1825625"/>
            <a:ext cx="5181600" cy="33589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686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33CC-E5A4-4D4D-A6EB-B8F809B57D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E6A385-009A-45E5-B097-83763AD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97D273-F372-43D2-B2C5-0A4864F0EB66}"/>
              </a:ext>
            </a:extLst>
          </p:cNvPr>
          <p:cNvSpPr>
            <a:spLocks noGrp="1"/>
          </p:cNvSpPr>
          <p:nvPr>
            <p:ph sz="half" idx="2"/>
          </p:nvPr>
        </p:nvSpPr>
        <p:spPr>
          <a:xfrm>
            <a:off x="839788" y="2505075"/>
            <a:ext cx="5157787"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9F5F74-80B4-48ED-8562-49C44EB54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0EF251-F071-4BC1-A6A0-3E470E74B095}"/>
              </a:ext>
            </a:extLst>
          </p:cNvPr>
          <p:cNvSpPr>
            <a:spLocks noGrp="1"/>
          </p:cNvSpPr>
          <p:nvPr>
            <p:ph sz="quarter" idx="4"/>
          </p:nvPr>
        </p:nvSpPr>
        <p:spPr>
          <a:xfrm>
            <a:off x="6172200" y="2505075"/>
            <a:ext cx="5183188"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254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797FE-D607-4D79-9B0A-9A7E581CBEC1}"/>
              </a:ext>
            </a:extLst>
          </p:cNvPr>
          <p:cNvSpPr>
            <a:spLocks noGrp="1"/>
          </p:cNvSpPr>
          <p:nvPr>
            <p:ph type="title" hasCustomPrompt="1"/>
          </p:nvPr>
        </p:nvSpPr>
        <p:spPr/>
        <p:txBody>
          <a:bodyPr/>
          <a:lstStyle>
            <a:lvl1pPr>
              <a:defRPr/>
            </a:lvl1pPr>
          </a:lstStyle>
          <a:p>
            <a:r>
              <a:rPr lang="nl-NL" dirty="0"/>
              <a:t>Titel</a:t>
            </a:r>
          </a:p>
        </p:txBody>
      </p:sp>
      <p:pic>
        <p:nvPicPr>
          <p:cNvPr id="7" name="Afbeelding 6" descr="Afbeelding met hoelahoep&#10;&#10;Automatisch gegenereerde beschrijving">
            <a:extLst>
              <a:ext uri="{FF2B5EF4-FFF2-40B4-BE49-F238E27FC236}">
                <a16:creationId xmlns:a16="http://schemas.microsoft.com/office/drawing/2014/main" id="{82BBA6A5-18F7-41EB-9D22-2348D7CDD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40755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descr="Afbeelding met hoelahoep&#10;&#10;Automatisch gegenereerde beschrijving">
            <a:extLst>
              <a:ext uri="{FF2B5EF4-FFF2-40B4-BE49-F238E27FC236}">
                <a16:creationId xmlns:a16="http://schemas.microsoft.com/office/drawing/2014/main" id="{88AFE025-4A75-41D9-86F4-2F378F5F8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81887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20061-80BF-4A1D-910B-A2A4C466375B}"/>
              </a:ext>
            </a:extLst>
          </p:cNvPr>
          <p:cNvSpPr>
            <a:spLocks noGrp="1"/>
          </p:cNvSpPr>
          <p:nvPr>
            <p:ph type="title" hasCustomPrompt="1"/>
          </p:nvPr>
        </p:nvSpPr>
        <p:spPr>
          <a:xfrm>
            <a:off x="839788" y="457200"/>
            <a:ext cx="10515600" cy="530225"/>
          </a:xfrm>
        </p:spPr>
        <p:txBody>
          <a:bodyPr anchor="b"/>
          <a:lstStyle>
            <a:lvl1pPr>
              <a:defRPr sz="3200"/>
            </a:lvl1pPr>
          </a:lstStyle>
          <a:p>
            <a:r>
              <a:rPr lang="nl-NL" dirty="0"/>
              <a:t>Titel</a:t>
            </a:r>
          </a:p>
        </p:txBody>
      </p:sp>
      <p:sp>
        <p:nvSpPr>
          <p:cNvPr id="3" name="Tijdelijke aanduiding voor inhoud 2">
            <a:extLst>
              <a:ext uri="{FF2B5EF4-FFF2-40B4-BE49-F238E27FC236}">
                <a16:creationId xmlns:a16="http://schemas.microsoft.com/office/drawing/2014/main" id="{0AD8A3E0-20D4-4D25-8034-CFE0139018B4}"/>
              </a:ext>
            </a:extLst>
          </p:cNvPr>
          <p:cNvSpPr>
            <a:spLocks noGrp="1"/>
          </p:cNvSpPr>
          <p:nvPr>
            <p:ph idx="1"/>
          </p:nvPr>
        </p:nvSpPr>
        <p:spPr>
          <a:xfrm>
            <a:off x="5183188" y="1136342"/>
            <a:ext cx="6172200" cy="4119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99CD095-F6DF-412B-8F41-D914355FE354}"/>
              </a:ext>
            </a:extLst>
          </p:cNvPr>
          <p:cNvSpPr>
            <a:spLocks noGrp="1"/>
          </p:cNvSpPr>
          <p:nvPr>
            <p:ph type="body" sz="half" idx="2"/>
          </p:nvPr>
        </p:nvSpPr>
        <p:spPr>
          <a:xfrm>
            <a:off x="839788" y="1136342"/>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7754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2DD87-9FEB-454D-8BBF-24A8F228008B}"/>
              </a:ext>
            </a:extLst>
          </p:cNvPr>
          <p:cNvSpPr>
            <a:spLocks noGrp="1"/>
          </p:cNvSpPr>
          <p:nvPr>
            <p:ph type="title" hasCustomPrompt="1"/>
          </p:nvPr>
        </p:nvSpPr>
        <p:spPr>
          <a:xfrm>
            <a:off x="839788" y="457200"/>
            <a:ext cx="3932237" cy="466078"/>
          </a:xfrm>
        </p:spPr>
        <p:txBody>
          <a:bodyPr anchor="b"/>
          <a:lstStyle>
            <a:lvl1pPr>
              <a:defRPr sz="3200"/>
            </a:lvl1pPr>
          </a:lstStyle>
          <a:p>
            <a:r>
              <a:rPr lang="nl-NL" dirty="0"/>
              <a:t>Titel</a:t>
            </a:r>
          </a:p>
        </p:txBody>
      </p:sp>
      <p:sp>
        <p:nvSpPr>
          <p:cNvPr id="3" name="Tijdelijke aanduiding voor afbeelding 2">
            <a:extLst>
              <a:ext uri="{FF2B5EF4-FFF2-40B4-BE49-F238E27FC236}">
                <a16:creationId xmlns:a16="http://schemas.microsoft.com/office/drawing/2014/main" id="{FA7D80D3-E566-4033-927C-94DC07870E03}"/>
              </a:ext>
            </a:extLst>
          </p:cNvPr>
          <p:cNvSpPr>
            <a:spLocks noGrp="1"/>
          </p:cNvSpPr>
          <p:nvPr>
            <p:ph type="pic" idx="1"/>
          </p:nvPr>
        </p:nvSpPr>
        <p:spPr>
          <a:xfrm>
            <a:off x="5183188" y="457201"/>
            <a:ext cx="6172200" cy="4727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34D0E86-B21A-4853-A6B9-DBBBB7212280}"/>
              </a:ext>
            </a:extLst>
          </p:cNvPr>
          <p:cNvSpPr>
            <a:spLocks noGrp="1"/>
          </p:cNvSpPr>
          <p:nvPr>
            <p:ph type="body" sz="half" idx="2"/>
          </p:nvPr>
        </p:nvSpPr>
        <p:spPr>
          <a:xfrm>
            <a:off x="839788" y="1065320"/>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54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42110F-2535-4280-A472-EC8549B39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a:extLst>
              <a:ext uri="{FF2B5EF4-FFF2-40B4-BE49-F238E27FC236}">
                <a16:creationId xmlns:a16="http://schemas.microsoft.com/office/drawing/2014/main" id="{5A8545F8-009C-4DE7-8CAC-B0C8AB29D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hoelahoep&#10;&#10;Automatisch gegenereerde beschrijving">
            <a:extLst>
              <a:ext uri="{FF2B5EF4-FFF2-40B4-BE49-F238E27FC236}">
                <a16:creationId xmlns:a16="http://schemas.microsoft.com/office/drawing/2014/main" id="{A6C0D7BD-885C-4ECE-97C4-C8337EEA362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78447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rgbClr val="008989"/>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cs.nl/wp-content/uploads/Nieuwe-Nederlandse-richtlijn-Diabetische-voet_4_2017-1.pdf" TargetMode="External"/><Relationship Id="rId2" Type="http://schemas.openxmlformats.org/officeDocument/2006/relationships/hyperlink" Target="https://richtlijnendatabase.nl/nieuws/richtlijn_diabetische_voet_beschikbaar.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B19D3-0C01-4CB6-AF9A-521083EB78F2}"/>
              </a:ext>
            </a:extLst>
          </p:cNvPr>
          <p:cNvSpPr>
            <a:spLocks noGrp="1"/>
          </p:cNvSpPr>
          <p:nvPr>
            <p:ph type="ctrTitle"/>
          </p:nvPr>
        </p:nvSpPr>
        <p:spPr>
          <a:xfrm>
            <a:off x="1524000" y="1122363"/>
            <a:ext cx="9144000" cy="1798390"/>
          </a:xfrm>
        </p:spPr>
        <p:txBody>
          <a:bodyPr/>
          <a:lstStyle/>
          <a:p>
            <a:r>
              <a:rPr lang="nl-NL" dirty="0"/>
              <a:t>De diabetische voet</a:t>
            </a:r>
          </a:p>
        </p:txBody>
      </p:sp>
      <p:sp>
        <p:nvSpPr>
          <p:cNvPr id="3" name="Ondertitel 2">
            <a:extLst>
              <a:ext uri="{FF2B5EF4-FFF2-40B4-BE49-F238E27FC236}">
                <a16:creationId xmlns:a16="http://schemas.microsoft.com/office/drawing/2014/main" id="{7D42CDB2-1935-4303-98E8-775EC7718265}"/>
              </a:ext>
            </a:extLst>
          </p:cNvPr>
          <p:cNvSpPr>
            <a:spLocks noGrp="1"/>
          </p:cNvSpPr>
          <p:nvPr>
            <p:ph type="subTitle" idx="1"/>
          </p:nvPr>
        </p:nvSpPr>
        <p:spPr>
          <a:xfrm>
            <a:off x="1524000" y="3222594"/>
            <a:ext cx="9144000" cy="1704513"/>
          </a:xfrm>
        </p:spPr>
        <p:txBody>
          <a:bodyPr/>
          <a:lstStyle/>
          <a:p>
            <a:endParaRPr lang="nl-NL" dirty="0"/>
          </a:p>
        </p:txBody>
      </p:sp>
    </p:spTree>
    <p:extLst>
      <p:ext uri="{BB962C8B-B14F-4D97-AF65-F5344CB8AC3E}">
        <p14:creationId xmlns:p14="http://schemas.microsoft.com/office/powerpoint/2010/main" val="11726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5DF8A-F1CF-4AB3-A069-1B449F42A959}"/>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B393423B-C342-4141-B7B9-324E56A8E21A}"/>
              </a:ext>
            </a:extLst>
          </p:cNvPr>
          <p:cNvSpPr>
            <a:spLocks noGrp="1"/>
          </p:cNvSpPr>
          <p:nvPr>
            <p:ph idx="1"/>
          </p:nvPr>
        </p:nvSpPr>
        <p:spPr/>
        <p:txBody>
          <a:bodyPr/>
          <a:lstStyle/>
          <a:p>
            <a:pPr marL="0" indent="0">
              <a:buNone/>
            </a:pPr>
            <a:r>
              <a:rPr lang="nl-NL" b="1" dirty="0"/>
              <a:t>Teendrukmeting: TcPO2</a:t>
            </a:r>
          </a:p>
          <a:p>
            <a:r>
              <a:rPr lang="nl-NL" dirty="0"/>
              <a:t>Bij patiënten met de diabetes wordt teendrukmeting op indicatie uitgevoerd</a:t>
            </a:r>
          </a:p>
          <a:p>
            <a:r>
              <a:rPr lang="nl-NL" dirty="0"/>
              <a:t>Teenindex &gt;0,7 of groter geen vernauwing</a:t>
            </a:r>
          </a:p>
          <a:p>
            <a:r>
              <a:rPr lang="nl-NL" dirty="0"/>
              <a:t>Teenindex &lt;0,7 of kleiner vrijwel zeker een vernauwing</a:t>
            </a:r>
          </a:p>
          <a:p>
            <a:endParaRPr lang="nl-NL" dirty="0"/>
          </a:p>
        </p:txBody>
      </p:sp>
      <p:pic>
        <p:nvPicPr>
          <p:cNvPr id="4" name="Afbeelding 3">
            <a:extLst>
              <a:ext uri="{FF2B5EF4-FFF2-40B4-BE49-F238E27FC236}">
                <a16:creationId xmlns:a16="http://schemas.microsoft.com/office/drawing/2014/main" id="{C848956F-B9F9-4EB1-8EED-F73EE20D945E}"/>
              </a:ext>
            </a:extLst>
          </p:cNvPr>
          <p:cNvPicPr>
            <a:picLocks noChangeAspect="1"/>
          </p:cNvPicPr>
          <p:nvPr/>
        </p:nvPicPr>
        <p:blipFill>
          <a:blip r:embed="rId2"/>
          <a:stretch>
            <a:fillRect/>
          </a:stretch>
        </p:blipFill>
        <p:spPr>
          <a:xfrm>
            <a:off x="7874494" y="4397040"/>
            <a:ext cx="3713825" cy="2460960"/>
          </a:xfrm>
          <a:prstGeom prst="rect">
            <a:avLst/>
          </a:prstGeom>
        </p:spPr>
      </p:pic>
    </p:spTree>
    <p:extLst>
      <p:ext uri="{BB962C8B-B14F-4D97-AF65-F5344CB8AC3E}">
        <p14:creationId xmlns:p14="http://schemas.microsoft.com/office/powerpoint/2010/main" val="179069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5AACB-A511-4600-9B6D-0E9FA4E4AB30}"/>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216DCBBE-3D08-40BA-8F01-0E7EE1804A33}"/>
              </a:ext>
            </a:extLst>
          </p:cNvPr>
          <p:cNvSpPr>
            <a:spLocks noGrp="1"/>
          </p:cNvSpPr>
          <p:nvPr>
            <p:ph idx="1"/>
          </p:nvPr>
        </p:nvSpPr>
        <p:spPr/>
        <p:txBody>
          <a:bodyPr/>
          <a:lstStyle/>
          <a:p>
            <a:pPr marL="0" indent="0">
              <a:buNone/>
            </a:pPr>
            <a:r>
              <a:rPr lang="nl-NL" dirty="0"/>
              <a:t>Aanvullende diagnostiek kunnen zijn:</a:t>
            </a:r>
          </a:p>
          <a:p>
            <a:pPr marL="0" indent="0">
              <a:buNone/>
            </a:pPr>
            <a:r>
              <a:rPr lang="nl-NL" dirty="0"/>
              <a:t>- Echo, MRI, röntgen etc.</a:t>
            </a:r>
          </a:p>
          <a:p>
            <a:endParaRPr lang="nl-NL" dirty="0"/>
          </a:p>
        </p:txBody>
      </p:sp>
      <p:pic>
        <p:nvPicPr>
          <p:cNvPr id="4" name="Afbeelding 3">
            <a:extLst>
              <a:ext uri="{FF2B5EF4-FFF2-40B4-BE49-F238E27FC236}">
                <a16:creationId xmlns:a16="http://schemas.microsoft.com/office/drawing/2014/main" id="{6D9EA9DF-B5C2-4294-BE2D-6504798E9161}"/>
              </a:ext>
            </a:extLst>
          </p:cNvPr>
          <p:cNvPicPr>
            <a:picLocks noChangeAspect="1"/>
          </p:cNvPicPr>
          <p:nvPr/>
        </p:nvPicPr>
        <p:blipFill>
          <a:blip r:embed="rId2"/>
          <a:stretch>
            <a:fillRect/>
          </a:stretch>
        </p:blipFill>
        <p:spPr>
          <a:xfrm>
            <a:off x="7184807" y="4181817"/>
            <a:ext cx="4408690" cy="2435155"/>
          </a:xfrm>
          <a:prstGeom prst="rect">
            <a:avLst/>
          </a:prstGeom>
        </p:spPr>
      </p:pic>
      <p:pic>
        <p:nvPicPr>
          <p:cNvPr id="5" name="Afbeelding 4">
            <a:extLst>
              <a:ext uri="{FF2B5EF4-FFF2-40B4-BE49-F238E27FC236}">
                <a16:creationId xmlns:a16="http://schemas.microsoft.com/office/drawing/2014/main" id="{BAA354D4-81F6-497E-815D-99361C93B6A8}"/>
              </a:ext>
            </a:extLst>
          </p:cNvPr>
          <p:cNvPicPr>
            <a:picLocks noChangeAspect="1"/>
          </p:cNvPicPr>
          <p:nvPr/>
        </p:nvPicPr>
        <p:blipFill>
          <a:blip r:embed="rId3"/>
          <a:stretch>
            <a:fillRect/>
          </a:stretch>
        </p:blipFill>
        <p:spPr>
          <a:xfrm>
            <a:off x="8435495" y="473111"/>
            <a:ext cx="3158002" cy="3450635"/>
          </a:xfrm>
          <a:prstGeom prst="rect">
            <a:avLst/>
          </a:prstGeom>
        </p:spPr>
      </p:pic>
    </p:spTree>
    <p:extLst>
      <p:ext uri="{BB962C8B-B14F-4D97-AF65-F5344CB8AC3E}">
        <p14:creationId xmlns:p14="http://schemas.microsoft.com/office/powerpoint/2010/main" val="257017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56CE1-B17D-4D50-BBB1-B1AF57971DAD}"/>
              </a:ext>
            </a:extLst>
          </p:cNvPr>
          <p:cNvSpPr>
            <a:spLocks noGrp="1"/>
          </p:cNvSpPr>
          <p:nvPr>
            <p:ph type="title"/>
          </p:nvPr>
        </p:nvSpPr>
        <p:spPr/>
        <p:txBody>
          <a:bodyPr/>
          <a:lstStyle/>
          <a:p>
            <a:r>
              <a:rPr lang="nl-NL" dirty="0"/>
              <a:t>7. Medische behandelopties</a:t>
            </a:r>
          </a:p>
        </p:txBody>
      </p:sp>
      <p:sp>
        <p:nvSpPr>
          <p:cNvPr id="3" name="Tijdelijke aanduiding voor inhoud 2">
            <a:extLst>
              <a:ext uri="{FF2B5EF4-FFF2-40B4-BE49-F238E27FC236}">
                <a16:creationId xmlns:a16="http://schemas.microsoft.com/office/drawing/2014/main" id="{71325650-E2EA-4A4E-AFA7-0067612AB3EC}"/>
              </a:ext>
            </a:extLst>
          </p:cNvPr>
          <p:cNvSpPr>
            <a:spLocks noGrp="1"/>
          </p:cNvSpPr>
          <p:nvPr>
            <p:ph idx="1"/>
          </p:nvPr>
        </p:nvSpPr>
        <p:spPr/>
        <p:txBody>
          <a:bodyPr/>
          <a:lstStyle/>
          <a:p>
            <a:r>
              <a:rPr lang="nl-NL" sz="1600" dirty="0"/>
              <a:t>Drukontlasting door: </a:t>
            </a:r>
          </a:p>
          <a:p>
            <a:pPr lvl="1"/>
            <a:r>
              <a:rPr lang="nl-NL" sz="1600" dirty="0"/>
              <a:t>Total Contact Cast (TCC) </a:t>
            </a:r>
          </a:p>
          <a:p>
            <a:pPr lvl="1"/>
            <a:r>
              <a:rPr lang="nl-NL" sz="1600" dirty="0" err="1"/>
              <a:t>Mabal</a:t>
            </a:r>
            <a:r>
              <a:rPr lang="nl-NL" sz="1600" dirty="0"/>
              <a:t> schoen</a:t>
            </a:r>
          </a:p>
          <a:p>
            <a:pPr lvl="1"/>
            <a:r>
              <a:rPr lang="nl-NL" sz="1600" dirty="0"/>
              <a:t>WCS schoen</a:t>
            </a:r>
          </a:p>
          <a:p>
            <a:pPr marL="228600" lvl="1">
              <a:spcBef>
                <a:spcPts val="1000"/>
              </a:spcBef>
            </a:pPr>
            <a:r>
              <a:rPr lang="nl-NL" sz="1600" dirty="0"/>
              <a:t>Wondbehandeling:</a:t>
            </a:r>
          </a:p>
          <a:p>
            <a:pPr marL="228600" lvl="1">
              <a:spcBef>
                <a:spcPts val="1000"/>
              </a:spcBef>
            </a:pPr>
            <a:r>
              <a:rPr lang="nl-NL" sz="1600" dirty="0"/>
              <a:t>Chirurgisch </a:t>
            </a:r>
            <a:r>
              <a:rPr lang="nl-NL" sz="1600" dirty="0" err="1"/>
              <a:t>debridement</a:t>
            </a:r>
            <a:r>
              <a:rPr lang="nl-NL" sz="1600" dirty="0"/>
              <a:t> </a:t>
            </a:r>
          </a:p>
          <a:p>
            <a:pPr marL="228600" lvl="1">
              <a:spcBef>
                <a:spcPts val="1000"/>
              </a:spcBef>
            </a:pPr>
            <a:r>
              <a:rPr lang="nl-NL" sz="1600" dirty="0"/>
              <a:t>Antibiotica bij infectie (osteomyelitis)</a:t>
            </a:r>
          </a:p>
          <a:p>
            <a:r>
              <a:rPr lang="nl-NL" sz="1600" dirty="0"/>
              <a:t>Als er eventueel sprake is van perifeer arterieel vaatlijden:                    </a:t>
            </a:r>
          </a:p>
          <a:p>
            <a:pPr lvl="1"/>
            <a:r>
              <a:rPr lang="nl-NL" sz="1600" dirty="0"/>
              <a:t>Vasculaire interventie (bijv. PTA)</a:t>
            </a:r>
          </a:p>
          <a:p>
            <a:r>
              <a:rPr lang="nl-NL" sz="1600" dirty="0"/>
              <a:t>Diabetesregulatie </a:t>
            </a:r>
          </a:p>
        </p:txBody>
      </p:sp>
      <p:pic>
        <p:nvPicPr>
          <p:cNvPr id="4" name="Afbeelding 3">
            <a:extLst>
              <a:ext uri="{FF2B5EF4-FFF2-40B4-BE49-F238E27FC236}">
                <a16:creationId xmlns:a16="http://schemas.microsoft.com/office/drawing/2014/main" id="{BB35351D-9671-4C4E-A522-F5FE1EB849B1}"/>
              </a:ext>
            </a:extLst>
          </p:cNvPr>
          <p:cNvPicPr>
            <a:picLocks noChangeAspect="1"/>
          </p:cNvPicPr>
          <p:nvPr/>
        </p:nvPicPr>
        <p:blipFill>
          <a:blip r:embed="rId2"/>
          <a:stretch>
            <a:fillRect/>
          </a:stretch>
        </p:blipFill>
        <p:spPr>
          <a:xfrm>
            <a:off x="6847414" y="1960963"/>
            <a:ext cx="4889416" cy="3168155"/>
          </a:xfrm>
          <a:prstGeom prst="rect">
            <a:avLst/>
          </a:prstGeom>
        </p:spPr>
      </p:pic>
    </p:spTree>
    <p:extLst>
      <p:ext uri="{BB962C8B-B14F-4D97-AF65-F5344CB8AC3E}">
        <p14:creationId xmlns:p14="http://schemas.microsoft.com/office/powerpoint/2010/main" val="97010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6341E-81D5-4D2F-B112-B5062D5C7BB0}"/>
              </a:ext>
            </a:extLst>
          </p:cNvPr>
          <p:cNvSpPr>
            <a:spLocks noGrp="1"/>
          </p:cNvSpPr>
          <p:nvPr>
            <p:ph type="title"/>
          </p:nvPr>
        </p:nvSpPr>
        <p:spPr/>
        <p:txBody>
          <a:bodyPr/>
          <a:lstStyle/>
          <a:p>
            <a:r>
              <a:rPr lang="nl-NL" dirty="0"/>
              <a:t>8. Wat kan de patiënt zelf doen?</a:t>
            </a:r>
          </a:p>
        </p:txBody>
      </p:sp>
      <p:sp>
        <p:nvSpPr>
          <p:cNvPr id="3" name="Tijdelijke aanduiding voor inhoud 2">
            <a:extLst>
              <a:ext uri="{FF2B5EF4-FFF2-40B4-BE49-F238E27FC236}">
                <a16:creationId xmlns:a16="http://schemas.microsoft.com/office/drawing/2014/main" id="{212553DE-042D-49EA-AFD5-4776E240D510}"/>
              </a:ext>
            </a:extLst>
          </p:cNvPr>
          <p:cNvSpPr>
            <a:spLocks noGrp="1"/>
          </p:cNvSpPr>
          <p:nvPr>
            <p:ph idx="1"/>
          </p:nvPr>
        </p:nvSpPr>
        <p:spPr/>
        <p:txBody>
          <a:bodyPr/>
          <a:lstStyle/>
          <a:p>
            <a:r>
              <a:rPr lang="nl-NL" sz="1800" dirty="0"/>
              <a:t>Goede voetzorg;</a:t>
            </a:r>
          </a:p>
          <a:p>
            <a:pPr lvl="1"/>
            <a:r>
              <a:rPr lang="nl-NL" sz="1800" dirty="0"/>
              <a:t>passend schoeisel </a:t>
            </a:r>
          </a:p>
          <a:p>
            <a:pPr lvl="1"/>
            <a:r>
              <a:rPr lang="nl-NL" sz="1800" dirty="0"/>
              <a:t>medisch pedicure</a:t>
            </a:r>
          </a:p>
          <a:p>
            <a:pPr lvl="1"/>
            <a:r>
              <a:rPr lang="nl-NL" sz="1800" dirty="0"/>
              <a:t>dagelijks wassen met lauw warm water</a:t>
            </a:r>
          </a:p>
          <a:p>
            <a:r>
              <a:rPr lang="nl-NL" sz="1800" dirty="0"/>
              <a:t>Gezonde leefstijl;</a:t>
            </a:r>
          </a:p>
          <a:p>
            <a:pPr lvl="1"/>
            <a:r>
              <a:rPr lang="nl-NL" sz="1800" dirty="0"/>
              <a:t>niet roken en matig met alcohol</a:t>
            </a:r>
          </a:p>
          <a:p>
            <a:pPr lvl="1"/>
            <a:r>
              <a:rPr lang="nl-NL" sz="1800" dirty="0"/>
              <a:t>schijf van vijf hanteren</a:t>
            </a:r>
          </a:p>
          <a:p>
            <a:r>
              <a:rPr lang="nl-NL" sz="1800" dirty="0"/>
              <a:t>Voldoende bewegen</a:t>
            </a:r>
          </a:p>
          <a:p>
            <a:r>
              <a:rPr lang="nl-NL" sz="1800" dirty="0"/>
              <a:t>Bij veranderingen en/of wondjes aan de voeten contact opnemen met de huisarts</a:t>
            </a:r>
          </a:p>
        </p:txBody>
      </p:sp>
    </p:spTree>
    <p:extLst>
      <p:ext uri="{BB962C8B-B14F-4D97-AF65-F5344CB8AC3E}">
        <p14:creationId xmlns:p14="http://schemas.microsoft.com/office/powerpoint/2010/main" val="86189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9E1D4-1D3E-400E-88CF-3D04FD00707E}"/>
              </a:ext>
            </a:extLst>
          </p:cNvPr>
          <p:cNvSpPr>
            <a:spLocks noGrp="1"/>
          </p:cNvSpPr>
          <p:nvPr>
            <p:ph type="title"/>
          </p:nvPr>
        </p:nvSpPr>
        <p:spPr/>
        <p:txBody>
          <a:bodyPr/>
          <a:lstStyle/>
          <a:p>
            <a:r>
              <a:rPr lang="nl-NL" dirty="0"/>
              <a:t>9. Preventie</a:t>
            </a:r>
          </a:p>
        </p:txBody>
      </p:sp>
      <p:sp>
        <p:nvSpPr>
          <p:cNvPr id="3" name="Tijdelijke aanduiding voor inhoud 2">
            <a:extLst>
              <a:ext uri="{FF2B5EF4-FFF2-40B4-BE49-F238E27FC236}">
                <a16:creationId xmlns:a16="http://schemas.microsoft.com/office/drawing/2014/main" id="{2FFF79DF-A7C5-445B-AE07-75866D5DD9B8}"/>
              </a:ext>
            </a:extLst>
          </p:cNvPr>
          <p:cNvSpPr>
            <a:spLocks noGrp="1"/>
          </p:cNvSpPr>
          <p:nvPr>
            <p:ph idx="1"/>
          </p:nvPr>
        </p:nvSpPr>
        <p:spPr/>
        <p:txBody>
          <a:bodyPr>
            <a:normAutofit fontScale="85000" lnSpcReduction="10000"/>
          </a:bodyPr>
          <a:lstStyle/>
          <a:p>
            <a:pPr>
              <a:buFontTx/>
              <a:buChar char="-"/>
            </a:pPr>
            <a:r>
              <a:rPr lang="nl-NL" dirty="0"/>
              <a:t>Medisch pedicure, voetenteam inschakelen</a:t>
            </a:r>
          </a:p>
          <a:p>
            <a:pPr>
              <a:buFontTx/>
              <a:buChar char="-"/>
            </a:pPr>
            <a:r>
              <a:rPr lang="nl-NL" dirty="0"/>
              <a:t>Niet op blote voeten lopen, zowel binnen als buiten, niet op sokken of slippers.</a:t>
            </a:r>
          </a:p>
          <a:p>
            <a:pPr>
              <a:buFontTx/>
              <a:buChar char="-"/>
            </a:pPr>
            <a:r>
              <a:rPr lang="nl-NL" dirty="0"/>
              <a:t>Goed passend schoeisel, orthopedisch schoenmaker</a:t>
            </a:r>
          </a:p>
          <a:p>
            <a:pPr>
              <a:buFontTx/>
              <a:buChar char="-"/>
            </a:pPr>
            <a:r>
              <a:rPr lang="nl-NL" dirty="0"/>
              <a:t>Overdragen van kennis en gedrag rond voetzorg en motiveer de patiënt en/of (mantel) zorg om advies op te volgen</a:t>
            </a:r>
          </a:p>
          <a:p>
            <a:pPr>
              <a:buFontTx/>
              <a:buChar char="-"/>
            </a:pPr>
            <a:r>
              <a:rPr lang="nl-NL" dirty="0"/>
              <a:t>Eenmaal daags huidrisico locaties onder de voet meten met de daarvoor bestemde huidthermometer</a:t>
            </a:r>
          </a:p>
          <a:p>
            <a:pPr>
              <a:buFontTx/>
              <a:buChar char="-"/>
            </a:pPr>
            <a:r>
              <a:rPr lang="nl-NL" dirty="0"/>
              <a:t>De gemodificeerde </a:t>
            </a:r>
            <a:r>
              <a:rPr lang="nl-NL" dirty="0" err="1"/>
              <a:t>Simm’s</a:t>
            </a:r>
            <a:r>
              <a:rPr lang="nl-NL" dirty="0"/>
              <a:t> classificatie toepassen, zie richtlijn diabetische voet</a:t>
            </a:r>
          </a:p>
        </p:txBody>
      </p:sp>
    </p:spTree>
    <p:extLst>
      <p:ext uri="{BB962C8B-B14F-4D97-AF65-F5344CB8AC3E}">
        <p14:creationId xmlns:p14="http://schemas.microsoft.com/office/powerpoint/2010/main" val="412387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8B036-EF36-457D-8C0A-5843BF45CD2F}"/>
              </a:ext>
            </a:extLst>
          </p:cNvPr>
          <p:cNvSpPr>
            <a:spLocks noGrp="1"/>
          </p:cNvSpPr>
          <p:nvPr>
            <p:ph type="title"/>
          </p:nvPr>
        </p:nvSpPr>
        <p:spPr/>
        <p:txBody>
          <a:bodyPr/>
          <a:lstStyle/>
          <a:p>
            <a:r>
              <a:rPr lang="nl-NL" dirty="0"/>
              <a:t>10. Verpleegkundige interventies</a:t>
            </a:r>
          </a:p>
        </p:txBody>
      </p:sp>
      <p:sp>
        <p:nvSpPr>
          <p:cNvPr id="3" name="Tijdelijke aanduiding voor inhoud 2">
            <a:extLst>
              <a:ext uri="{FF2B5EF4-FFF2-40B4-BE49-F238E27FC236}">
                <a16:creationId xmlns:a16="http://schemas.microsoft.com/office/drawing/2014/main" id="{C8ED2D8E-CC03-4066-B297-45624E4B3E82}"/>
              </a:ext>
            </a:extLst>
          </p:cNvPr>
          <p:cNvSpPr>
            <a:spLocks noGrp="1"/>
          </p:cNvSpPr>
          <p:nvPr>
            <p:ph idx="1"/>
          </p:nvPr>
        </p:nvSpPr>
        <p:spPr/>
        <p:txBody>
          <a:bodyPr>
            <a:normAutofit fontScale="92500" lnSpcReduction="10000"/>
          </a:bodyPr>
          <a:lstStyle/>
          <a:p>
            <a:r>
              <a:rPr lang="nl-NL" dirty="0"/>
              <a:t>Observatie van bloedsuikerwaardes</a:t>
            </a:r>
          </a:p>
          <a:p>
            <a:r>
              <a:rPr lang="nl-NL" dirty="0"/>
              <a:t>Voorlichting geven over gezonde leefstijl</a:t>
            </a:r>
          </a:p>
          <a:p>
            <a:r>
              <a:rPr lang="nl-NL" dirty="0"/>
              <a:t>Voetonderzoek ter preventie van diabetische wonden doorsturen naar huisarts/SOG </a:t>
            </a:r>
            <a:r>
              <a:rPr lang="nl-NL" dirty="0">
                <a:sym typeface="Wingdings" panose="05000000000000000000" pitchFamily="2" charset="2"/>
              </a:rPr>
              <a:t></a:t>
            </a:r>
            <a:r>
              <a:rPr lang="nl-NL" dirty="0"/>
              <a:t> Jeroen Bosch Ziekenhuis</a:t>
            </a:r>
          </a:p>
          <a:p>
            <a:r>
              <a:rPr lang="nl-NL" dirty="0"/>
              <a:t>Diagnostiek en behandeling van diabetische </a:t>
            </a:r>
          </a:p>
          <a:p>
            <a:pPr marL="0" indent="0">
              <a:buNone/>
            </a:pPr>
            <a:r>
              <a:rPr lang="nl-NL" dirty="0"/>
              <a:t>   wonden</a:t>
            </a:r>
          </a:p>
          <a:p>
            <a:r>
              <a:rPr lang="nl-NL" dirty="0"/>
              <a:t>Organisatie van zorg voor diabetische wonden</a:t>
            </a:r>
          </a:p>
          <a:p>
            <a:r>
              <a:rPr lang="nl-NL" dirty="0"/>
              <a:t>Observatie van mentaal welbevinden</a:t>
            </a:r>
          </a:p>
          <a:p>
            <a:endParaRPr lang="nl-NL" dirty="0"/>
          </a:p>
        </p:txBody>
      </p:sp>
      <p:pic>
        <p:nvPicPr>
          <p:cNvPr id="4" name="Afbeelding 3">
            <a:extLst>
              <a:ext uri="{FF2B5EF4-FFF2-40B4-BE49-F238E27FC236}">
                <a16:creationId xmlns:a16="http://schemas.microsoft.com/office/drawing/2014/main" id="{405390F9-DDC0-4F9E-8B99-EE384382E9BC}"/>
              </a:ext>
            </a:extLst>
          </p:cNvPr>
          <p:cNvPicPr>
            <a:picLocks noChangeAspect="1"/>
          </p:cNvPicPr>
          <p:nvPr/>
        </p:nvPicPr>
        <p:blipFill>
          <a:blip r:embed="rId2"/>
          <a:stretch>
            <a:fillRect/>
          </a:stretch>
        </p:blipFill>
        <p:spPr>
          <a:xfrm>
            <a:off x="8530471" y="3545041"/>
            <a:ext cx="3249388" cy="3260832"/>
          </a:xfrm>
          <a:prstGeom prst="rect">
            <a:avLst/>
          </a:prstGeom>
        </p:spPr>
      </p:pic>
    </p:spTree>
    <p:extLst>
      <p:ext uri="{BB962C8B-B14F-4D97-AF65-F5344CB8AC3E}">
        <p14:creationId xmlns:p14="http://schemas.microsoft.com/office/powerpoint/2010/main" val="342799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1EA2C-06B3-442B-AC3A-8B8CC8ADB880}"/>
              </a:ext>
            </a:extLst>
          </p:cNvPr>
          <p:cNvSpPr>
            <a:spLocks noGrp="1"/>
          </p:cNvSpPr>
          <p:nvPr>
            <p:ph type="title"/>
          </p:nvPr>
        </p:nvSpPr>
        <p:spPr/>
        <p:txBody>
          <a:bodyPr/>
          <a:lstStyle/>
          <a:p>
            <a:r>
              <a:rPr lang="nl-NL" dirty="0"/>
              <a:t>11. Visie op de diabetische voet vanuit landelijke richtlijnen</a:t>
            </a:r>
          </a:p>
        </p:txBody>
      </p:sp>
      <p:sp>
        <p:nvSpPr>
          <p:cNvPr id="3" name="Tijdelijke aanduiding voor inhoud 2">
            <a:extLst>
              <a:ext uri="{FF2B5EF4-FFF2-40B4-BE49-F238E27FC236}">
                <a16:creationId xmlns:a16="http://schemas.microsoft.com/office/drawing/2014/main" id="{8C67B000-A218-422B-80F2-4CC500E3816B}"/>
              </a:ext>
            </a:extLst>
          </p:cNvPr>
          <p:cNvSpPr>
            <a:spLocks noGrp="1"/>
          </p:cNvSpPr>
          <p:nvPr>
            <p:ph idx="1"/>
          </p:nvPr>
        </p:nvSpPr>
        <p:spPr/>
        <p:txBody>
          <a:bodyPr>
            <a:normAutofit fontScale="77500" lnSpcReduction="20000"/>
          </a:bodyPr>
          <a:lstStyle/>
          <a:p>
            <a:pPr marL="0" indent="0">
              <a:buNone/>
            </a:pPr>
            <a:r>
              <a:rPr lang="nl-NL" b="1" dirty="0"/>
              <a:t>De visie van de federatie medisch specialisten:</a:t>
            </a:r>
          </a:p>
          <a:p>
            <a:pPr marL="0" indent="0">
              <a:buNone/>
            </a:pPr>
            <a:r>
              <a:rPr lang="nl-NL" dirty="0"/>
              <a:t>Deze federatie richt zich op wat volgens de huidige maatstaven de zorg is om wonden, amputaties en functieverlies ten gevolge van diabetes mellitus en ACN (Acute Charcot neuro-</a:t>
            </a:r>
            <a:r>
              <a:rPr lang="nl-NL" dirty="0" err="1"/>
              <a:t>osteo</a:t>
            </a:r>
            <a:r>
              <a:rPr lang="nl-NL" dirty="0"/>
              <a:t>-</a:t>
            </a:r>
            <a:r>
              <a:rPr lang="nl-NL" dirty="0" err="1"/>
              <a:t>arthropathie</a:t>
            </a:r>
            <a:r>
              <a:rPr lang="nl-NL" dirty="0"/>
              <a:t>) te voorkomen. Het doel van deze richtlijn is de betrokken zorgprofessional handvatten te bieden hoe bij iedere patiënt deze factoren onderkend kunnen worden en welke behandelopties er zijn om ulcera, amputaties en levenslang verlies van mobiliteit en kwaliteit van leven te voorkomen.</a:t>
            </a:r>
          </a:p>
          <a:p>
            <a:endParaRPr lang="nl-NL" dirty="0"/>
          </a:p>
          <a:p>
            <a:pPr marL="0" indent="0">
              <a:buNone/>
            </a:pPr>
            <a:r>
              <a:rPr lang="nl-NL" b="1" dirty="0"/>
              <a:t>WCS: </a:t>
            </a:r>
          </a:p>
          <a:p>
            <a:pPr marL="0" indent="0">
              <a:buNone/>
            </a:pPr>
            <a:r>
              <a:rPr lang="nl-NL" dirty="0"/>
              <a:t>Visie van het WCS om amputaties bij patiënten met diabetische voeten met 50 % te verminderen (dit door preventie, voorlichting voor patiënten en behandelaars, multidisciplinaire behandeling van voetwonden en frequente voetcontrole).</a:t>
            </a:r>
          </a:p>
          <a:p>
            <a:endParaRPr lang="nl-NL" dirty="0"/>
          </a:p>
        </p:txBody>
      </p:sp>
    </p:spTree>
    <p:extLst>
      <p:ext uri="{BB962C8B-B14F-4D97-AF65-F5344CB8AC3E}">
        <p14:creationId xmlns:p14="http://schemas.microsoft.com/office/powerpoint/2010/main" val="180108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BBDA1-732F-431D-BB81-73C8418C63BF}"/>
              </a:ext>
            </a:extLst>
          </p:cNvPr>
          <p:cNvSpPr>
            <a:spLocks noGrp="1"/>
          </p:cNvSpPr>
          <p:nvPr>
            <p:ph type="title"/>
          </p:nvPr>
        </p:nvSpPr>
        <p:spPr/>
        <p:txBody>
          <a:bodyPr/>
          <a:lstStyle/>
          <a:p>
            <a:r>
              <a:rPr lang="nl-NL" dirty="0"/>
              <a:t>Multiple </a:t>
            </a:r>
            <a:r>
              <a:rPr lang="nl-NL" dirty="0" err="1"/>
              <a:t>choice</a:t>
            </a:r>
            <a:r>
              <a:rPr lang="nl-NL" dirty="0"/>
              <a:t> vragen</a:t>
            </a:r>
          </a:p>
        </p:txBody>
      </p:sp>
      <p:sp>
        <p:nvSpPr>
          <p:cNvPr id="3" name="Tijdelijke aanduiding voor inhoud 2">
            <a:extLst>
              <a:ext uri="{FF2B5EF4-FFF2-40B4-BE49-F238E27FC236}">
                <a16:creationId xmlns:a16="http://schemas.microsoft.com/office/drawing/2014/main" id="{E86E6666-562D-4144-BA26-1BC6E96FECA2}"/>
              </a:ext>
            </a:extLst>
          </p:cNvPr>
          <p:cNvSpPr>
            <a:spLocks noGrp="1"/>
          </p:cNvSpPr>
          <p:nvPr>
            <p:ph idx="1"/>
          </p:nvPr>
        </p:nvSpPr>
        <p:spPr/>
        <p:txBody>
          <a:bodyPr>
            <a:normAutofit fontScale="85000" lnSpcReduction="20000"/>
          </a:bodyPr>
          <a:lstStyle/>
          <a:p>
            <a:pPr marL="457200" indent="-457200">
              <a:buFont typeface="+mj-lt"/>
              <a:buAutoNum type="arabicPeriod"/>
            </a:pPr>
            <a:r>
              <a:rPr lang="nl-NL" dirty="0"/>
              <a:t>Noem de 3 varianten van poly neuropathie ?</a:t>
            </a:r>
          </a:p>
          <a:p>
            <a:pPr marL="457200" indent="-457200">
              <a:buFont typeface="+mj-lt"/>
              <a:buAutoNum type="arabicPeriod"/>
            </a:pPr>
            <a:endParaRPr lang="nl-NL" dirty="0"/>
          </a:p>
          <a:p>
            <a:pPr marL="457200" indent="-457200">
              <a:buFont typeface="+mj-lt"/>
              <a:buAutoNum type="arabicPeriod"/>
            </a:pPr>
            <a:r>
              <a:rPr lang="nl-NL" dirty="0"/>
              <a:t>Wat zijn de observatiepunten van een diabetische voet ?</a:t>
            </a:r>
          </a:p>
          <a:p>
            <a:pPr marL="457200" indent="-457200">
              <a:buFont typeface="+mj-lt"/>
              <a:buAutoNum type="arabicPeriod"/>
            </a:pPr>
            <a:endParaRPr lang="nl-NL" dirty="0"/>
          </a:p>
          <a:p>
            <a:pPr marL="457200" indent="-457200">
              <a:buFont typeface="+mj-lt"/>
              <a:buAutoNum type="arabicPeriod"/>
            </a:pPr>
            <a:r>
              <a:rPr lang="nl-NL" dirty="0"/>
              <a:t>Noem een diagnostiek passend bij de diabetische voet ?</a:t>
            </a:r>
          </a:p>
          <a:p>
            <a:pPr marL="457200" indent="-457200">
              <a:buFont typeface="+mj-lt"/>
              <a:buAutoNum type="arabicPeriod"/>
            </a:pPr>
            <a:endParaRPr lang="nl-NL" dirty="0"/>
          </a:p>
          <a:p>
            <a:pPr marL="457200" indent="-457200">
              <a:buFont typeface="+mj-lt"/>
              <a:buAutoNum type="arabicPeriod"/>
            </a:pPr>
            <a:r>
              <a:rPr lang="nl-NL" dirty="0"/>
              <a:t>Wat kan de oorzaak zijn van een diabetische voet? </a:t>
            </a:r>
          </a:p>
          <a:p>
            <a:pPr marL="457200" indent="-457200">
              <a:buFont typeface="+mj-lt"/>
              <a:buAutoNum type="arabicPeriod"/>
            </a:pPr>
            <a:endParaRPr lang="nl-NL" dirty="0"/>
          </a:p>
          <a:p>
            <a:pPr marL="457200" indent="-457200">
              <a:buFont typeface="+mj-lt"/>
              <a:buAutoNum type="arabicPeriod"/>
            </a:pPr>
            <a:r>
              <a:rPr lang="nl-NL" dirty="0"/>
              <a:t>Wat kan een </a:t>
            </a:r>
            <a:r>
              <a:rPr lang="nl-NL" dirty="0" err="1"/>
              <a:t>client</a:t>
            </a:r>
            <a:r>
              <a:rPr lang="nl-NL" dirty="0"/>
              <a:t> zelf doen om de diabetische voet te voorkomen ?</a:t>
            </a:r>
          </a:p>
          <a:p>
            <a:endParaRPr lang="nl-NL" dirty="0"/>
          </a:p>
        </p:txBody>
      </p:sp>
    </p:spTree>
    <p:extLst>
      <p:ext uri="{BB962C8B-B14F-4D97-AF65-F5344CB8AC3E}">
        <p14:creationId xmlns:p14="http://schemas.microsoft.com/office/powerpoint/2010/main" val="263629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A4361B81-398C-4EE3-8C0A-11217C7B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5071" y="1171706"/>
            <a:ext cx="5221857" cy="3911353"/>
          </a:xfrm>
        </p:spPr>
      </p:pic>
    </p:spTree>
    <p:extLst>
      <p:ext uri="{BB962C8B-B14F-4D97-AF65-F5344CB8AC3E}">
        <p14:creationId xmlns:p14="http://schemas.microsoft.com/office/powerpoint/2010/main" val="95957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852FB46-BF9A-48BB-B914-3E9C7335A637}"/>
              </a:ext>
            </a:extLst>
          </p:cNvPr>
          <p:cNvSpPr>
            <a:spLocks noGrp="1"/>
          </p:cNvSpPr>
          <p:nvPr>
            <p:ph type="title"/>
          </p:nvPr>
        </p:nvSpPr>
        <p:spPr/>
        <p:txBody>
          <a:bodyPr/>
          <a:lstStyle/>
          <a:p>
            <a:r>
              <a:rPr lang="nl-NL" dirty="0"/>
              <a:t>Bronnen/literatuur</a:t>
            </a:r>
          </a:p>
        </p:txBody>
      </p:sp>
      <p:sp>
        <p:nvSpPr>
          <p:cNvPr id="6" name="Tijdelijke aanduiding voor tekst 5">
            <a:extLst>
              <a:ext uri="{FF2B5EF4-FFF2-40B4-BE49-F238E27FC236}">
                <a16:creationId xmlns:a16="http://schemas.microsoft.com/office/drawing/2014/main" id="{77D96F92-929B-4C11-B0F0-4E6B0111A097}"/>
              </a:ext>
            </a:extLst>
          </p:cNvPr>
          <p:cNvSpPr>
            <a:spLocks noGrp="1"/>
          </p:cNvSpPr>
          <p:nvPr>
            <p:ph type="body" idx="1"/>
          </p:nvPr>
        </p:nvSpPr>
        <p:spPr/>
        <p:txBody>
          <a:bodyPr>
            <a:normAutofit fontScale="92500" lnSpcReduction="10000"/>
          </a:bodyPr>
          <a:lstStyle/>
          <a:p>
            <a:pPr>
              <a:buFontTx/>
              <a:buChar char="-"/>
            </a:pPr>
            <a:r>
              <a:rPr lang="nl-NL" dirty="0">
                <a:hlinkClick r:id="rId2">
                  <a:extLst>
                    <a:ext uri="{A12FA001-AC4F-418D-AE19-62706E023703}">
                      <ahyp:hlinkClr xmlns:ahyp="http://schemas.microsoft.com/office/drawing/2018/hyperlinkcolor" val="tx"/>
                    </a:ext>
                  </a:extLst>
                </a:hlinkClick>
              </a:rPr>
              <a:t>Richtlijn Diabetische voet beschikbaar – Nieuws</a:t>
            </a:r>
          </a:p>
          <a:p>
            <a:pPr>
              <a:buFontTx/>
              <a:buChar char="-"/>
            </a:pPr>
            <a:endParaRPr lang="nl-NL" sz="2000" dirty="0">
              <a:solidFill>
                <a:srgbClr val="0563C1"/>
              </a:solidFill>
              <a:hlinkClick r:id="rId2">
                <a:extLst>
                  <a:ext uri="{A12FA001-AC4F-418D-AE19-62706E023703}">
                    <ahyp:hlinkClr xmlns:ahyp="http://schemas.microsoft.com/office/drawing/2018/hyperlinkcolor" val="tx"/>
                  </a:ext>
                </a:extLst>
              </a:hlinkClick>
            </a:endParaRPr>
          </a:p>
          <a:p>
            <a:pPr>
              <a:buFontTx/>
              <a:buChar char="-"/>
            </a:pPr>
            <a:r>
              <a:rPr lang="nl-NL" dirty="0">
                <a:hlinkClick r:id="rId2">
                  <a:extLst>
                    <a:ext uri="{A12FA001-AC4F-418D-AE19-62706E023703}">
                      <ahyp:hlinkClr xmlns:ahyp="http://schemas.microsoft.com/office/drawing/2018/hyperlinkcolor" val="tx"/>
                    </a:ext>
                  </a:extLst>
                </a:hlinkClick>
              </a:rPr>
              <a:t>Richtlijnendatabase</a:t>
            </a:r>
            <a:r>
              <a:rPr lang="nl-NL" dirty="0">
                <a:hlinkClick r:id="rId3">
                  <a:extLst>
                    <a:ext uri="{A12FA001-AC4F-418D-AE19-62706E023703}">
                      <ahyp:hlinkClr xmlns:ahyp="http://schemas.microsoft.com/office/drawing/2018/hyperlinkcolor" val="tx"/>
                    </a:ext>
                  </a:extLst>
                </a:hlinkClick>
              </a:rPr>
              <a:t>Nieuwe-Nederlandse-richtlijn-Diabetische-voet_4_2017-1.pdf (wcs.nl)</a:t>
            </a:r>
            <a:endParaRPr lang="nl-NL" dirty="0"/>
          </a:p>
          <a:p>
            <a:pPr>
              <a:buFontTx/>
              <a:buChar char="-"/>
            </a:pPr>
            <a:endParaRPr lang="nl-NL" sz="3200" dirty="0">
              <a:latin typeface="Arial Narrow" panose="020B0606020202030204" pitchFamily="34" charset="0"/>
            </a:endParaRPr>
          </a:p>
          <a:p>
            <a:pPr>
              <a:buFontTx/>
              <a:buChar char="-"/>
            </a:pPr>
            <a:r>
              <a:rPr lang="nl-NL" dirty="0">
                <a:latin typeface="Arial Narrow" panose="020B0606020202030204" pitchFamily="34" charset="0"/>
              </a:rPr>
              <a:t>Handboek wondzorg, </a:t>
            </a:r>
            <a:r>
              <a:rPr lang="nl-NL" dirty="0" err="1">
                <a:latin typeface="Arial Narrow" panose="020B0606020202030204" pitchFamily="34" charset="0"/>
              </a:rPr>
              <a:t>wit-gele</a:t>
            </a:r>
            <a:r>
              <a:rPr lang="nl-NL" dirty="0">
                <a:latin typeface="Arial Narrow" panose="020B0606020202030204" pitchFamily="34" charset="0"/>
              </a:rPr>
              <a:t> kruis, Vlaanderen</a:t>
            </a:r>
          </a:p>
          <a:p>
            <a:pPr>
              <a:buFontTx/>
              <a:buChar char="-"/>
            </a:pPr>
            <a:endParaRPr lang="nl-NL" sz="2000" dirty="0">
              <a:solidFill>
                <a:schemeClr val="accent1">
                  <a:lumMod val="75000"/>
                </a:schemeClr>
              </a:solidFill>
              <a:latin typeface="Arial Narrow" panose="020B0606020202030204" pitchFamily="34" charset="0"/>
            </a:endParaRPr>
          </a:p>
          <a:p>
            <a:pPr>
              <a:buFontTx/>
              <a:buChar char="-"/>
            </a:pPr>
            <a:r>
              <a:rPr lang="nl-NL" dirty="0">
                <a:latin typeface="Arial Narrow" panose="020B0606020202030204" pitchFamily="34" charset="0"/>
              </a:rPr>
              <a:t>Werkafspraken JBZH app</a:t>
            </a:r>
          </a:p>
          <a:p>
            <a:endParaRPr lang="nl-NL" dirty="0"/>
          </a:p>
        </p:txBody>
      </p:sp>
    </p:spTree>
    <p:extLst>
      <p:ext uri="{BB962C8B-B14F-4D97-AF65-F5344CB8AC3E}">
        <p14:creationId xmlns:p14="http://schemas.microsoft.com/office/powerpoint/2010/main" val="263814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5DB1-74F0-40EE-9FB4-6D7EEDFAE138}"/>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6CAF689E-1109-4520-A756-3F8BA1F4A802}"/>
              </a:ext>
            </a:extLst>
          </p:cNvPr>
          <p:cNvSpPr>
            <a:spLocks noGrp="1"/>
          </p:cNvSpPr>
          <p:nvPr>
            <p:ph idx="1"/>
          </p:nvPr>
        </p:nvSpPr>
        <p:spPr>
          <a:xfrm>
            <a:off x="838200" y="1690689"/>
            <a:ext cx="10515600" cy="3573770"/>
          </a:xfrm>
        </p:spPr>
        <p:txBody>
          <a:bodyPr>
            <a:normAutofit fontScale="62500" lnSpcReduction="20000"/>
          </a:bodyPr>
          <a:lstStyle/>
          <a:p>
            <a:pPr marL="514350" indent="-514350">
              <a:buFont typeface="+mj-lt"/>
              <a:buAutoNum type="arabicPeriod"/>
            </a:pPr>
            <a:r>
              <a:rPr lang="nl-NL" dirty="0">
                <a:hlinkClick r:id="rId2" action="ppaction://hlinksldjump"/>
              </a:rPr>
              <a:t>Definitie diabetische voet</a:t>
            </a:r>
            <a:endParaRPr lang="nl-NL" dirty="0"/>
          </a:p>
          <a:p>
            <a:pPr marL="514350" indent="-514350">
              <a:buFont typeface="+mj-lt"/>
              <a:buAutoNum type="arabicPeriod"/>
            </a:pPr>
            <a:r>
              <a:rPr lang="nl-NL" dirty="0">
                <a:hlinkClick r:id="rId3" action="ppaction://hlinksldjump"/>
              </a:rPr>
              <a:t>Anatomie/fysiologie/pathologie</a:t>
            </a:r>
            <a:endParaRPr lang="nl-NL" dirty="0"/>
          </a:p>
          <a:p>
            <a:pPr marL="514350" indent="-514350">
              <a:buFont typeface="+mj-lt"/>
              <a:buAutoNum type="arabicPeriod"/>
            </a:pPr>
            <a:r>
              <a:rPr lang="nl-NL" dirty="0">
                <a:hlinkClick r:id="rId4" action="ppaction://hlinksldjump"/>
              </a:rPr>
              <a:t>Oorzaak</a:t>
            </a:r>
            <a:endParaRPr lang="nl-NL" dirty="0"/>
          </a:p>
          <a:p>
            <a:pPr marL="514350" indent="-514350">
              <a:buFont typeface="+mj-lt"/>
              <a:buAutoNum type="arabicPeriod"/>
            </a:pPr>
            <a:r>
              <a:rPr lang="nl-NL" dirty="0">
                <a:hlinkClick r:id="rId5" action="ppaction://hlinksldjump"/>
              </a:rPr>
              <a:t>Polyneuropathie</a:t>
            </a:r>
            <a:endParaRPr lang="nl-NL" dirty="0"/>
          </a:p>
          <a:p>
            <a:pPr marL="514350" indent="-514350">
              <a:buFont typeface="+mj-lt"/>
              <a:buAutoNum type="arabicPeriod"/>
            </a:pPr>
            <a:r>
              <a:rPr lang="nl-NL" dirty="0">
                <a:hlinkClick r:id="rId6" action="ppaction://hlinksldjump"/>
              </a:rPr>
              <a:t>Lichamelijk onderzoek</a:t>
            </a:r>
            <a:endParaRPr lang="nl-NL" dirty="0"/>
          </a:p>
          <a:p>
            <a:pPr marL="514350" indent="-514350">
              <a:buFont typeface="+mj-lt"/>
              <a:buAutoNum type="arabicPeriod"/>
            </a:pPr>
            <a:r>
              <a:rPr lang="nl-NL" dirty="0">
                <a:hlinkClick r:id="rId7" action="ppaction://hlinksldjump"/>
              </a:rPr>
              <a:t>Diagnostiek</a:t>
            </a:r>
            <a:endParaRPr lang="nl-NL" dirty="0"/>
          </a:p>
          <a:p>
            <a:pPr marL="514350" indent="-514350">
              <a:buFont typeface="+mj-lt"/>
              <a:buAutoNum type="arabicPeriod"/>
            </a:pPr>
            <a:r>
              <a:rPr lang="nl-NL" dirty="0">
                <a:hlinkClick r:id="rId8" action="ppaction://hlinksldjump"/>
              </a:rPr>
              <a:t>Medische behandelopties</a:t>
            </a:r>
            <a:endParaRPr lang="nl-NL" dirty="0"/>
          </a:p>
          <a:p>
            <a:pPr marL="514350" indent="-514350">
              <a:buFont typeface="+mj-lt"/>
              <a:buAutoNum type="arabicPeriod"/>
            </a:pPr>
            <a:r>
              <a:rPr lang="nl-NL" dirty="0">
                <a:hlinkClick r:id="rId9" action="ppaction://hlinksldjump"/>
              </a:rPr>
              <a:t>Wat kan de patiënt zelf doen?</a:t>
            </a:r>
            <a:endParaRPr lang="nl-NL" dirty="0"/>
          </a:p>
          <a:p>
            <a:pPr marL="514350" indent="-514350">
              <a:buFont typeface="+mj-lt"/>
              <a:buAutoNum type="arabicPeriod"/>
            </a:pPr>
            <a:r>
              <a:rPr lang="nl-NL" dirty="0">
                <a:hlinkClick r:id="rId10" action="ppaction://hlinksldjump"/>
              </a:rPr>
              <a:t>Preventie</a:t>
            </a:r>
            <a:endParaRPr lang="nl-NL" dirty="0"/>
          </a:p>
          <a:p>
            <a:pPr marL="514350" indent="-514350">
              <a:buFont typeface="+mj-lt"/>
              <a:buAutoNum type="arabicPeriod"/>
            </a:pPr>
            <a:r>
              <a:rPr lang="nl-NL" dirty="0">
                <a:hlinkClick r:id="rId11" action="ppaction://hlinksldjump"/>
              </a:rPr>
              <a:t>Verpleegkundige interventies</a:t>
            </a:r>
            <a:endParaRPr lang="nl-NL" dirty="0"/>
          </a:p>
          <a:p>
            <a:pPr marL="514350" indent="-514350">
              <a:buFont typeface="+mj-lt"/>
              <a:buAutoNum type="arabicPeriod"/>
            </a:pPr>
            <a:r>
              <a:rPr lang="nl-NL" dirty="0">
                <a:hlinkClick r:id="rId12" action="ppaction://hlinksldjump"/>
              </a:rPr>
              <a:t>Visie op de diabetische voet vanuit landelijke richtlijnen</a:t>
            </a:r>
            <a:endParaRPr lang="nl-NL" dirty="0"/>
          </a:p>
          <a:p>
            <a:pPr marL="514350" indent="-514350">
              <a:buFont typeface="+mj-lt"/>
              <a:buAutoNum type="arabicPeriod"/>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13802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2"/>
          <p:cNvSpPr txBox="1">
            <a:spLocks noGrp="1"/>
          </p:cNvSpPr>
          <p:nvPr>
            <p:ph type="title"/>
          </p:nvPr>
        </p:nvSpPr>
        <p:spPr>
          <a:xfrm>
            <a:off x="1666875" y="567256"/>
            <a:ext cx="96974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AA35"/>
              </a:buClr>
              <a:buSzPts val="4800"/>
              <a:buFont typeface="Arial Narrow"/>
              <a:buNone/>
            </a:pPr>
            <a:r>
              <a:rPr lang="nl-NL" sz="4800" b="1">
                <a:solidFill>
                  <a:srgbClr val="3AAA35"/>
                </a:solidFill>
                <a:latin typeface="Arial Narrow"/>
                <a:ea typeface="Arial Narrow"/>
                <a:cs typeface="Arial Narrow"/>
                <a:sym typeface="Arial Narrow"/>
              </a:rPr>
              <a:t>                       voor jullie aandacht!</a:t>
            </a:r>
            <a:endParaRPr sz="6700" b="1">
              <a:solidFill>
                <a:srgbClr val="3AAA35"/>
              </a:solidFill>
              <a:latin typeface="Arial Narrow"/>
              <a:ea typeface="Arial Narrow"/>
              <a:cs typeface="Arial Narrow"/>
              <a:sym typeface="Arial Narrow"/>
            </a:endParaRPr>
          </a:p>
        </p:txBody>
      </p:sp>
      <p:sp>
        <p:nvSpPr>
          <p:cNvPr id="301" name="Google Shape;301;p32"/>
          <p:cNvSpPr txBox="1"/>
          <p:nvPr/>
        </p:nvSpPr>
        <p:spPr>
          <a:xfrm>
            <a:off x="554477" y="2089591"/>
            <a:ext cx="9620655"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nl-NL" sz="3200" dirty="0">
                <a:solidFill>
                  <a:schemeClr val="dk1"/>
                </a:solidFill>
                <a:latin typeface="Arial Narrow"/>
                <a:ea typeface="Arial Narrow"/>
                <a:cs typeface="Arial Narrow"/>
                <a:sym typeface="Arial Narrow"/>
              </a:rPr>
              <a:t>Namens het collectief wondzorg ‘s </a:t>
            </a:r>
            <a:r>
              <a:rPr lang="nl-NL" sz="3200" dirty="0" err="1">
                <a:solidFill>
                  <a:schemeClr val="dk1"/>
                </a:solidFill>
                <a:latin typeface="Arial Narrow"/>
                <a:ea typeface="Arial Narrow"/>
                <a:cs typeface="Arial Narrow"/>
                <a:sym typeface="Arial Narrow"/>
              </a:rPr>
              <a:t>Hertogenbosch</a:t>
            </a:r>
            <a:r>
              <a:rPr lang="nl-NL" sz="3200" dirty="0">
                <a:solidFill>
                  <a:schemeClr val="dk1"/>
                </a:solidFill>
                <a:latin typeface="Arial Narrow"/>
                <a:ea typeface="Arial Narrow"/>
                <a:cs typeface="Arial Narrow"/>
                <a:sym typeface="Arial Narrow"/>
              </a:rPr>
              <a:t> en omgeving</a:t>
            </a:r>
            <a:endParaRPr sz="3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p:txBody>
      </p:sp>
      <p:pic>
        <p:nvPicPr>
          <p:cNvPr id="304" name="Google Shape;304;p32"/>
          <p:cNvPicPr preferRelativeResize="0"/>
          <p:nvPr/>
        </p:nvPicPr>
        <p:blipFill rotWithShape="1">
          <a:blip r:embed="rId3">
            <a:alphaModFix/>
          </a:blip>
          <a:srcRect/>
          <a:stretch/>
        </p:blipFill>
        <p:spPr>
          <a:xfrm>
            <a:off x="1548929" y="167999"/>
            <a:ext cx="3276600" cy="212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8360D-8C5A-43C2-85C2-C5C5242FCFFD}"/>
              </a:ext>
            </a:extLst>
          </p:cNvPr>
          <p:cNvSpPr>
            <a:spLocks noGrp="1"/>
          </p:cNvSpPr>
          <p:nvPr>
            <p:ph type="title"/>
          </p:nvPr>
        </p:nvSpPr>
        <p:spPr/>
        <p:txBody>
          <a:bodyPr/>
          <a:lstStyle/>
          <a:p>
            <a:r>
              <a:rPr lang="nl-NL" dirty="0"/>
              <a:t>1. Definitie diabetische voet</a:t>
            </a:r>
          </a:p>
        </p:txBody>
      </p:sp>
      <p:sp>
        <p:nvSpPr>
          <p:cNvPr id="3" name="Tijdelijke aanduiding voor inhoud 2">
            <a:extLst>
              <a:ext uri="{FF2B5EF4-FFF2-40B4-BE49-F238E27FC236}">
                <a16:creationId xmlns:a16="http://schemas.microsoft.com/office/drawing/2014/main" id="{F7FF89D8-0CD4-4312-8D71-97C7ECF3B41D}"/>
              </a:ext>
            </a:extLst>
          </p:cNvPr>
          <p:cNvSpPr>
            <a:spLocks noGrp="1"/>
          </p:cNvSpPr>
          <p:nvPr>
            <p:ph idx="1"/>
          </p:nvPr>
        </p:nvSpPr>
        <p:spPr/>
        <p:txBody>
          <a:bodyPr/>
          <a:lstStyle/>
          <a:p>
            <a:r>
              <a:rPr lang="nl-NL" sz="1700" dirty="0"/>
              <a:t>Een verscheidenheid van voetafwijkingen, die ontstaan ten gevolge van:</a:t>
            </a:r>
          </a:p>
          <a:p>
            <a:pPr lvl="1"/>
            <a:r>
              <a:rPr lang="nl-NL" sz="1700" dirty="0"/>
              <a:t>Neuropathie, </a:t>
            </a:r>
          </a:p>
          <a:p>
            <a:pPr lvl="1"/>
            <a:r>
              <a:rPr lang="nl-NL" sz="1700" dirty="0"/>
              <a:t>Angiopathie, </a:t>
            </a:r>
          </a:p>
          <a:p>
            <a:pPr lvl="1"/>
            <a:r>
              <a:rPr lang="nl-NL" sz="1700" dirty="0"/>
              <a:t>“Limited joint </a:t>
            </a:r>
            <a:r>
              <a:rPr lang="nl-NL" sz="1700" dirty="0" err="1"/>
              <a:t>mobility</a:t>
            </a:r>
            <a:r>
              <a:rPr lang="nl-NL" sz="1700" dirty="0"/>
              <a:t>” </a:t>
            </a:r>
            <a:r>
              <a:rPr lang="nl-NL" sz="1700" dirty="0">
                <a:solidFill>
                  <a:srgbClr val="000000"/>
                </a:solidFill>
              </a:rPr>
              <a:t>(verminderde beweeglijkheid van de voetgewrichten)</a:t>
            </a:r>
            <a:endParaRPr lang="nl-NL" sz="1700" dirty="0"/>
          </a:p>
          <a:p>
            <a:pPr lvl="1"/>
            <a:r>
              <a:rPr lang="nl-NL" sz="1700" dirty="0"/>
              <a:t>en andere gevolgen van metabole stoornissen, die meestal in combinatie voorkomen bij patiënten met diabetes mellitus.</a:t>
            </a:r>
          </a:p>
          <a:p>
            <a:pPr marL="0" indent="0">
              <a:buNone/>
            </a:pPr>
            <a:r>
              <a:rPr lang="nl-NL" sz="1700" b="1" i="1" dirty="0"/>
              <a:t>Het samenspel van deze factoren maakt dat bij mensen met diabetes mellitus de voet kwetsbaar is voor het ontstaan van ulcera en infecties!  </a:t>
            </a:r>
          </a:p>
          <a:p>
            <a:endParaRPr lang="nl-NL" sz="2000" dirty="0"/>
          </a:p>
          <a:p>
            <a:r>
              <a:rPr lang="nl-NL" sz="1700" b="1" dirty="0"/>
              <a:t>Definitie voetulcus</a:t>
            </a:r>
            <a:r>
              <a:rPr lang="nl-NL" sz="1700" dirty="0"/>
              <a:t>: ieder huiddefect onder de enkel bij patiënten met diabetes mellitus </a:t>
            </a:r>
          </a:p>
        </p:txBody>
      </p:sp>
    </p:spTree>
    <p:extLst>
      <p:ext uri="{BB962C8B-B14F-4D97-AF65-F5344CB8AC3E}">
        <p14:creationId xmlns:p14="http://schemas.microsoft.com/office/powerpoint/2010/main" val="50712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2A5C-0973-495B-9D82-AB72831661CC}"/>
              </a:ext>
            </a:extLst>
          </p:cNvPr>
          <p:cNvSpPr>
            <a:spLocks noGrp="1"/>
          </p:cNvSpPr>
          <p:nvPr>
            <p:ph type="title"/>
          </p:nvPr>
        </p:nvSpPr>
        <p:spPr/>
        <p:txBody>
          <a:bodyPr/>
          <a:lstStyle/>
          <a:p>
            <a:r>
              <a:rPr lang="nl-NL" dirty="0"/>
              <a:t>2. Anatomie/fysiologie/pathologie</a:t>
            </a:r>
          </a:p>
        </p:txBody>
      </p:sp>
      <p:pic>
        <p:nvPicPr>
          <p:cNvPr id="4" name="Tijdelijke aanduiding voor inhoud 3">
            <a:extLst>
              <a:ext uri="{FF2B5EF4-FFF2-40B4-BE49-F238E27FC236}">
                <a16:creationId xmlns:a16="http://schemas.microsoft.com/office/drawing/2014/main" id="{A2EB4066-CAE6-46D7-93DA-55495C95595B}"/>
              </a:ext>
            </a:extLst>
          </p:cNvPr>
          <p:cNvPicPr>
            <a:picLocks noGrp="1" noChangeAspect="1"/>
          </p:cNvPicPr>
          <p:nvPr>
            <p:ph idx="1"/>
          </p:nvPr>
        </p:nvPicPr>
        <p:blipFill>
          <a:blip r:embed="rId2"/>
          <a:stretch>
            <a:fillRect/>
          </a:stretch>
        </p:blipFill>
        <p:spPr>
          <a:xfrm>
            <a:off x="838200" y="1709737"/>
            <a:ext cx="3243628" cy="3438525"/>
          </a:xfrm>
          <a:prstGeom prst="rect">
            <a:avLst/>
          </a:prstGeom>
        </p:spPr>
      </p:pic>
      <p:pic>
        <p:nvPicPr>
          <p:cNvPr id="5" name="Afbeelding 4">
            <a:extLst>
              <a:ext uri="{FF2B5EF4-FFF2-40B4-BE49-F238E27FC236}">
                <a16:creationId xmlns:a16="http://schemas.microsoft.com/office/drawing/2014/main" id="{FFFEE832-1E87-491C-8C7F-8BF46493F6DD}"/>
              </a:ext>
            </a:extLst>
          </p:cNvPr>
          <p:cNvPicPr>
            <a:picLocks noChangeAspect="1"/>
          </p:cNvPicPr>
          <p:nvPr/>
        </p:nvPicPr>
        <p:blipFill>
          <a:blip r:embed="rId3"/>
          <a:stretch>
            <a:fillRect/>
          </a:stretch>
        </p:blipFill>
        <p:spPr>
          <a:xfrm>
            <a:off x="4081828" y="1709737"/>
            <a:ext cx="3306258" cy="2938527"/>
          </a:xfrm>
          <a:prstGeom prst="rect">
            <a:avLst/>
          </a:prstGeom>
        </p:spPr>
      </p:pic>
      <p:pic>
        <p:nvPicPr>
          <p:cNvPr id="6" name="Afbeelding 5">
            <a:extLst>
              <a:ext uri="{FF2B5EF4-FFF2-40B4-BE49-F238E27FC236}">
                <a16:creationId xmlns:a16="http://schemas.microsoft.com/office/drawing/2014/main" id="{2F1CC95C-CE44-446C-B0A3-8A9208FA7B91}"/>
              </a:ext>
            </a:extLst>
          </p:cNvPr>
          <p:cNvPicPr>
            <a:picLocks noChangeAspect="1"/>
          </p:cNvPicPr>
          <p:nvPr/>
        </p:nvPicPr>
        <p:blipFill>
          <a:blip r:embed="rId4"/>
          <a:stretch>
            <a:fillRect/>
          </a:stretch>
        </p:blipFill>
        <p:spPr>
          <a:xfrm>
            <a:off x="7634638" y="1690688"/>
            <a:ext cx="4291956" cy="3432345"/>
          </a:xfrm>
          <a:prstGeom prst="rect">
            <a:avLst/>
          </a:prstGeom>
        </p:spPr>
      </p:pic>
    </p:spTree>
    <p:extLst>
      <p:ext uri="{BB962C8B-B14F-4D97-AF65-F5344CB8AC3E}">
        <p14:creationId xmlns:p14="http://schemas.microsoft.com/office/powerpoint/2010/main" val="75947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24896-13BB-4697-81B7-5A7302D83723}"/>
              </a:ext>
            </a:extLst>
          </p:cNvPr>
          <p:cNvSpPr>
            <a:spLocks noGrp="1"/>
          </p:cNvSpPr>
          <p:nvPr>
            <p:ph type="title"/>
          </p:nvPr>
        </p:nvSpPr>
        <p:spPr/>
        <p:txBody>
          <a:bodyPr/>
          <a:lstStyle/>
          <a:p>
            <a:r>
              <a:rPr lang="nl-NL" dirty="0"/>
              <a:t>3. Oorzaak</a:t>
            </a:r>
          </a:p>
        </p:txBody>
      </p:sp>
      <p:sp>
        <p:nvSpPr>
          <p:cNvPr id="3" name="Tijdelijke aanduiding voor inhoud 2">
            <a:extLst>
              <a:ext uri="{FF2B5EF4-FFF2-40B4-BE49-F238E27FC236}">
                <a16:creationId xmlns:a16="http://schemas.microsoft.com/office/drawing/2014/main" id="{F8018939-023D-4822-A67E-A1C528B69A6A}"/>
              </a:ext>
            </a:extLst>
          </p:cNvPr>
          <p:cNvSpPr>
            <a:spLocks noGrp="1"/>
          </p:cNvSpPr>
          <p:nvPr>
            <p:ph idx="1"/>
          </p:nvPr>
        </p:nvSpPr>
        <p:spPr/>
        <p:txBody>
          <a:bodyPr>
            <a:normAutofit fontScale="92500" lnSpcReduction="20000"/>
          </a:bodyPr>
          <a:lstStyle/>
          <a:p>
            <a:r>
              <a:rPr lang="nl-NL" sz="2000" dirty="0">
                <a:solidFill>
                  <a:srgbClr val="000000"/>
                </a:solidFill>
              </a:rPr>
              <a:t>Polyneuropathie (zenuwbeschadigingen)</a:t>
            </a:r>
          </a:p>
          <a:p>
            <a:pPr lvl="1"/>
            <a:r>
              <a:rPr lang="nl-NL" sz="1600" dirty="0">
                <a:solidFill>
                  <a:srgbClr val="000000"/>
                </a:solidFill>
              </a:rPr>
              <a:t>Motorische neuropathie</a:t>
            </a:r>
          </a:p>
          <a:p>
            <a:pPr lvl="1"/>
            <a:r>
              <a:rPr lang="nl-NL" sz="1600" dirty="0">
                <a:solidFill>
                  <a:srgbClr val="000000"/>
                </a:solidFill>
              </a:rPr>
              <a:t>Autonome neuropathie</a:t>
            </a:r>
          </a:p>
          <a:p>
            <a:pPr lvl="1"/>
            <a:r>
              <a:rPr lang="nl-NL" sz="1600" dirty="0">
                <a:solidFill>
                  <a:srgbClr val="000000"/>
                </a:solidFill>
              </a:rPr>
              <a:t>Sensibele neuropathie</a:t>
            </a:r>
          </a:p>
          <a:p>
            <a:r>
              <a:rPr lang="nl-NL" sz="2000" dirty="0">
                <a:solidFill>
                  <a:srgbClr val="000000"/>
                </a:solidFill>
              </a:rPr>
              <a:t>Angiopathie (perifeer arterieel vaatlijden met als gevolg ischemie en oedeem)</a:t>
            </a:r>
          </a:p>
          <a:p>
            <a:r>
              <a:rPr lang="nl-NL" sz="2000" dirty="0">
                <a:solidFill>
                  <a:srgbClr val="000000"/>
                </a:solidFill>
              </a:rPr>
              <a:t>Abnormale druk en/of met eeltvorming (klauw of hamertenen)</a:t>
            </a:r>
          </a:p>
          <a:p>
            <a:r>
              <a:rPr lang="nl-NL" sz="2000" dirty="0">
                <a:solidFill>
                  <a:srgbClr val="000000"/>
                </a:solidFill>
              </a:rPr>
              <a:t>‘Limited joint </a:t>
            </a:r>
            <a:r>
              <a:rPr lang="nl-NL" sz="2000" dirty="0" err="1">
                <a:solidFill>
                  <a:srgbClr val="000000"/>
                </a:solidFill>
              </a:rPr>
              <a:t>mobility</a:t>
            </a:r>
            <a:r>
              <a:rPr lang="nl-NL" sz="2000" dirty="0">
                <a:solidFill>
                  <a:srgbClr val="000000"/>
                </a:solidFill>
              </a:rPr>
              <a:t>’</a:t>
            </a:r>
          </a:p>
          <a:p>
            <a:r>
              <a:rPr lang="nl-NL" sz="2000" dirty="0" err="1">
                <a:solidFill>
                  <a:srgbClr val="000000"/>
                </a:solidFill>
              </a:rPr>
              <a:t>Deformiteiten</a:t>
            </a:r>
            <a:r>
              <a:rPr lang="nl-NL" sz="2000" dirty="0">
                <a:solidFill>
                  <a:srgbClr val="000000"/>
                </a:solidFill>
              </a:rPr>
              <a:t> (misvorming van de voet) </a:t>
            </a:r>
          </a:p>
          <a:p>
            <a:r>
              <a:rPr lang="nl-NL" sz="2000" dirty="0">
                <a:solidFill>
                  <a:srgbClr val="000000"/>
                </a:solidFill>
              </a:rPr>
              <a:t>Inadequaat schoeisel </a:t>
            </a:r>
          </a:p>
          <a:p>
            <a:r>
              <a:rPr lang="nl-NL" sz="2000" dirty="0">
                <a:solidFill>
                  <a:srgbClr val="000000"/>
                </a:solidFill>
              </a:rPr>
              <a:t>Oedeem </a:t>
            </a:r>
          </a:p>
          <a:p>
            <a:r>
              <a:rPr lang="nl-NL" sz="2000" dirty="0">
                <a:solidFill>
                  <a:srgbClr val="000000"/>
                </a:solidFill>
              </a:rPr>
              <a:t>Gering voettrauma </a:t>
            </a:r>
          </a:p>
          <a:p>
            <a:endParaRPr lang="nl-NL" dirty="0"/>
          </a:p>
        </p:txBody>
      </p:sp>
      <p:pic>
        <p:nvPicPr>
          <p:cNvPr id="4" name="Afbeelding 3" descr="Afbeelding met binnen&#10;&#10;Automatisch gegenereerde beschrijving">
            <a:extLst>
              <a:ext uri="{FF2B5EF4-FFF2-40B4-BE49-F238E27FC236}">
                <a16:creationId xmlns:a16="http://schemas.microsoft.com/office/drawing/2014/main" id="{7B7FB7B9-BD37-4157-A355-AB62FA93A3FF}"/>
              </a:ext>
            </a:extLst>
          </p:cNvPr>
          <p:cNvPicPr>
            <a:picLocks noChangeAspect="1"/>
          </p:cNvPicPr>
          <p:nvPr/>
        </p:nvPicPr>
        <p:blipFill>
          <a:blip r:embed="rId2"/>
          <a:stretch>
            <a:fillRect/>
          </a:stretch>
        </p:blipFill>
        <p:spPr>
          <a:xfrm>
            <a:off x="8839515" y="210817"/>
            <a:ext cx="3046497" cy="2429582"/>
          </a:xfrm>
          <a:prstGeom prst="rect">
            <a:avLst/>
          </a:prstGeom>
        </p:spPr>
      </p:pic>
    </p:spTree>
    <p:extLst>
      <p:ext uri="{BB962C8B-B14F-4D97-AF65-F5344CB8AC3E}">
        <p14:creationId xmlns:p14="http://schemas.microsoft.com/office/powerpoint/2010/main" val="214623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1407B-FE7A-439C-88F2-6F41CAF6C7D9}"/>
              </a:ext>
            </a:extLst>
          </p:cNvPr>
          <p:cNvSpPr>
            <a:spLocks noGrp="1"/>
          </p:cNvSpPr>
          <p:nvPr>
            <p:ph type="title"/>
          </p:nvPr>
        </p:nvSpPr>
        <p:spPr/>
        <p:txBody>
          <a:bodyPr/>
          <a:lstStyle/>
          <a:p>
            <a:r>
              <a:rPr lang="nl-NL" dirty="0"/>
              <a:t>4. Polyneuropathie</a:t>
            </a:r>
          </a:p>
        </p:txBody>
      </p:sp>
      <p:sp>
        <p:nvSpPr>
          <p:cNvPr id="3" name="Tijdelijke aanduiding voor inhoud 2">
            <a:extLst>
              <a:ext uri="{FF2B5EF4-FFF2-40B4-BE49-F238E27FC236}">
                <a16:creationId xmlns:a16="http://schemas.microsoft.com/office/drawing/2014/main" id="{FFFC8FEB-F8B2-4706-9377-51D9529FCAB4}"/>
              </a:ext>
            </a:extLst>
          </p:cNvPr>
          <p:cNvSpPr>
            <a:spLocks noGrp="1"/>
          </p:cNvSpPr>
          <p:nvPr>
            <p:ph idx="1"/>
          </p:nvPr>
        </p:nvSpPr>
        <p:spPr/>
        <p:txBody>
          <a:bodyPr/>
          <a:lstStyle/>
          <a:p>
            <a:pPr marL="0" indent="0">
              <a:buNone/>
            </a:pPr>
            <a:r>
              <a:rPr lang="nl-NL" dirty="0"/>
              <a:t>Classificeer je op:</a:t>
            </a:r>
          </a:p>
          <a:p>
            <a:r>
              <a:rPr lang="nl-NL" dirty="0" err="1"/>
              <a:t>Neuropathisch</a:t>
            </a:r>
            <a:endParaRPr lang="nl-NL" dirty="0"/>
          </a:p>
          <a:p>
            <a:r>
              <a:rPr lang="nl-NL" dirty="0"/>
              <a:t>Neuro-ischemisch</a:t>
            </a:r>
          </a:p>
          <a:p>
            <a:r>
              <a:rPr lang="nl-NL" dirty="0"/>
              <a:t>Ischemisch</a:t>
            </a:r>
          </a:p>
          <a:p>
            <a:endParaRPr lang="nl-NL" dirty="0"/>
          </a:p>
        </p:txBody>
      </p:sp>
      <p:pic>
        <p:nvPicPr>
          <p:cNvPr id="4" name="Afbeelding 3">
            <a:extLst>
              <a:ext uri="{FF2B5EF4-FFF2-40B4-BE49-F238E27FC236}">
                <a16:creationId xmlns:a16="http://schemas.microsoft.com/office/drawing/2014/main" id="{FCEFE04F-462B-4AF7-BE56-156FC2FE368F}"/>
              </a:ext>
            </a:extLst>
          </p:cNvPr>
          <p:cNvPicPr>
            <a:picLocks noChangeAspect="1"/>
          </p:cNvPicPr>
          <p:nvPr/>
        </p:nvPicPr>
        <p:blipFill>
          <a:blip r:embed="rId2"/>
          <a:stretch>
            <a:fillRect/>
          </a:stretch>
        </p:blipFill>
        <p:spPr>
          <a:xfrm>
            <a:off x="4879412" y="1825625"/>
            <a:ext cx="6200775" cy="2305050"/>
          </a:xfrm>
          <a:prstGeom prst="rect">
            <a:avLst/>
          </a:prstGeom>
        </p:spPr>
      </p:pic>
    </p:spTree>
    <p:extLst>
      <p:ext uri="{BB962C8B-B14F-4D97-AF65-F5344CB8AC3E}">
        <p14:creationId xmlns:p14="http://schemas.microsoft.com/office/powerpoint/2010/main" val="2572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7B918-13D3-47B9-8B5E-B2B27918C46E}"/>
              </a:ext>
            </a:extLst>
          </p:cNvPr>
          <p:cNvSpPr>
            <a:spLocks noGrp="1"/>
          </p:cNvSpPr>
          <p:nvPr>
            <p:ph type="title"/>
          </p:nvPr>
        </p:nvSpPr>
        <p:spPr/>
        <p:txBody>
          <a:bodyPr/>
          <a:lstStyle/>
          <a:p>
            <a:r>
              <a:rPr lang="nl-NL" dirty="0"/>
              <a:t>5. Lichamelijk onderzoek</a:t>
            </a:r>
          </a:p>
        </p:txBody>
      </p:sp>
      <p:sp>
        <p:nvSpPr>
          <p:cNvPr id="3" name="Tijdelijke aanduiding voor inhoud 2">
            <a:extLst>
              <a:ext uri="{FF2B5EF4-FFF2-40B4-BE49-F238E27FC236}">
                <a16:creationId xmlns:a16="http://schemas.microsoft.com/office/drawing/2014/main" id="{9FF8B415-96B2-4710-B4EB-177380C8AE00}"/>
              </a:ext>
            </a:extLst>
          </p:cNvPr>
          <p:cNvSpPr>
            <a:spLocks noGrp="1"/>
          </p:cNvSpPr>
          <p:nvPr>
            <p:ph idx="1"/>
          </p:nvPr>
        </p:nvSpPr>
        <p:spPr/>
        <p:txBody>
          <a:bodyPr>
            <a:normAutofit fontScale="92500" lnSpcReduction="10000"/>
          </a:bodyPr>
          <a:lstStyle/>
          <a:p>
            <a:r>
              <a:rPr lang="nl-NL" sz="2000" dirty="0"/>
              <a:t>Palpatie been arteriën:</a:t>
            </a:r>
          </a:p>
          <a:p>
            <a:pPr lvl="1"/>
            <a:r>
              <a:rPr lang="nl-NL" sz="1600" dirty="0"/>
              <a:t>A. </a:t>
            </a:r>
            <a:r>
              <a:rPr lang="nl-NL" sz="1600" dirty="0" err="1"/>
              <a:t>Dorsalis</a:t>
            </a:r>
            <a:r>
              <a:rPr lang="nl-NL" sz="1600" dirty="0"/>
              <a:t> Pedis</a:t>
            </a:r>
          </a:p>
          <a:p>
            <a:pPr lvl="1"/>
            <a:r>
              <a:rPr lang="nl-NL" sz="1600" dirty="0"/>
              <a:t>A. </a:t>
            </a:r>
            <a:r>
              <a:rPr lang="nl-NL" sz="1600" dirty="0" err="1"/>
              <a:t>Tibialis</a:t>
            </a:r>
            <a:r>
              <a:rPr lang="nl-NL" sz="1600" dirty="0"/>
              <a:t> Posterior</a:t>
            </a:r>
          </a:p>
          <a:p>
            <a:r>
              <a:rPr lang="nl-NL" sz="2000" dirty="0"/>
              <a:t>Sensibiliteit</a:t>
            </a:r>
          </a:p>
          <a:p>
            <a:r>
              <a:rPr lang="nl-NL" sz="2000" dirty="0"/>
              <a:t>Beweeglijkheid</a:t>
            </a:r>
          </a:p>
          <a:p>
            <a:r>
              <a:rPr lang="nl-NL" sz="2000" dirty="0"/>
              <a:t>Beoordeling wond</a:t>
            </a:r>
          </a:p>
          <a:p>
            <a:r>
              <a:rPr lang="nl-NL" sz="2000" dirty="0"/>
              <a:t>Huidskleur</a:t>
            </a:r>
          </a:p>
          <a:p>
            <a:r>
              <a:rPr lang="nl-NL" sz="2000" dirty="0"/>
              <a:t>Nagels</a:t>
            </a:r>
          </a:p>
          <a:p>
            <a:r>
              <a:rPr lang="nl-NL" sz="2000" dirty="0"/>
              <a:t>Stand van de tenen (klauwtenen of hamertenen) </a:t>
            </a:r>
          </a:p>
          <a:p>
            <a:r>
              <a:rPr lang="nl-NL" sz="2000" dirty="0"/>
              <a:t>Vorm van de voet</a:t>
            </a:r>
          </a:p>
        </p:txBody>
      </p:sp>
      <p:pic>
        <p:nvPicPr>
          <p:cNvPr id="4" name="Afbeelding 3">
            <a:extLst>
              <a:ext uri="{FF2B5EF4-FFF2-40B4-BE49-F238E27FC236}">
                <a16:creationId xmlns:a16="http://schemas.microsoft.com/office/drawing/2014/main" id="{8C9279AA-AB68-4408-8FA3-C7D72901D96D}"/>
              </a:ext>
            </a:extLst>
          </p:cNvPr>
          <p:cNvPicPr>
            <a:picLocks noChangeAspect="1"/>
          </p:cNvPicPr>
          <p:nvPr/>
        </p:nvPicPr>
        <p:blipFill>
          <a:blip r:embed="rId2"/>
          <a:stretch>
            <a:fillRect/>
          </a:stretch>
        </p:blipFill>
        <p:spPr>
          <a:xfrm>
            <a:off x="6530696" y="1700841"/>
            <a:ext cx="5432007" cy="3688400"/>
          </a:xfrm>
          <a:prstGeom prst="rect">
            <a:avLst/>
          </a:prstGeom>
        </p:spPr>
      </p:pic>
    </p:spTree>
    <p:extLst>
      <p:ext uri="{BB962C8B-B14F-4D97-AF65-F5344CB8AC3E}">
        <p14:creationId xmlns:p14="http://schemas.microsoft.com/office/powerpoint/2010/main" val="300732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4C825FB5-37B6-41E1-ADE6-CFF34E595285}"/>
              </a:ext>
            </a:extLst>
          </p:cNvPr>
          <p:cNvPicPr>
            <a:picLocks noGrp="1" noChangeAspect="1"/>
          </p:cNvPicPr>
          <p:nvPr>
            <p:ph idx="1"/>
          </p:nvPr>
        </p:nvPicPr>
        <p:blipFill>
          <a:blip r:embed="rId2"/>
          <a:stretch>
            <a:fillRect/>
          </a:stretch>
        </p:blipFill>
        <p:spPr>
          <a:xfrm>
            <a:off x="3046039" y="1355108"/>
            <a:ext cx="6099922" cy="3438525"/>
          </a:xfrm>
          <a:prstGeom prst="rect">
            <a:avLst/>
          </a:prstGeom>
        </p:spPr>
      </p:pic>
    </p:spTree>
    <p:extLst>
      <p:ext uri="{BB962C8B-B14F-4D97-AF65-F5344CB8AC3E}">
        <p14:creationId xmlns:p14="http://schemas.microsoft.com/office/powerpoint/2010/main" val="348950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B853D-04A0-4273-B343-29796CAFB3E3}"/>
              </a:ext>
            </a:extLst>
          </p:cNvPr>
          <p:cNvSpPr>
            <a:spLocks noGrp="1"/>
          </p:cNvSpPr>
          <p:nvPr>
            <p:ph type="title"/>
          </p:nvPr>
        </p:nvSpPr>
        <p:spPr/>
        <p:txBody>
          <a:bodyPr/>
          <a:lstStyle/>
          <a:p>
            <a:r>
              <a:rPr lang="nl-NL" dirty="0"/>
              <a:t>6. Diagnostiek</a:t>
            </a:r>
          </a:p>
        </p:txBody>
      </p:sp>
      <p:sp>
        <p:nvSpPr>
          <p:cNvPr id="3" name="Tijdelijke aanduiding voor inhoud 2">
            <a:extLst>
              <a:ext uri="{FF2B5EF4-FFF2-40B4-BE49-F238E27FC236}">
                <a16:creationId xmlns:a16="http://schemas.microsoft.com/office/drawing/2014/main" id="{746E551C-77BD-4AE7-90EE-F7732988EA0C}"/>
              </a:ext>
            </a:extLst>
          </p:cNvPr>
          <p:cNvSpPr>
            <a:spLocks noGrp="1"/>
          </p:cNvSpPr>
          <p:nvPr>
            <p:ph idx="1"/>
          </p:nvPr>
        </p:nvSpPr>
        <p:spPr>
          <a:xfrm>
            <a:off x="838200" y="1825625"/>
            <a:ext cx="7204969" cy="3438833"/>
          </a:xfrm>
        </p:spPr>
        <p:txBody>
          <a:bodyPr>
            <a:normAutofit fontScale="92500" lnSpcReduction="20000"/>
          </a:bodyPr>
          <a:lstStyle/>
          <a:p>
            <a:pPr marL="0" indent="0">
              <a:buNone/>
            </a:pPr>
            <a:r>
              <a:rPr lang="nl-NL" b="1" dirty="0"/>
              <a:t>Enkel/arm index</a:t>
            </a:r>
            <a:r>
              <a:rPr lang="nl-NL" dirty="0"/>
              <a:t>:</a:t>
            </a:r>
          </a:p>
          <a:p>
            <a:r>
              <a:rPr lang="nl-NL" dirty="0"/>
              <a:t>Is een onderzoek om de mate van doorbloeding van de benen vast te stellen (perifeer/arterieel vaatlijden uit te sluiten)</a:t>
            </a:r>
          </a:p>
          <a:p>
            <a:r>
              <a:rPr lang="nl-NL" dirty="0"/>
              <a:t>&lt;0,9 vrijwel zeker vernauwing arterie in het been</a:t>
            </a:r>
          </a:p>
          <a:p>
            <a:r>
              <a:rPr lang="nl-NL" dirty="0"/>
              <a:t>&gt;0,9 waarschijnlijk geen vernauwing</a:t>
            </a:r>
          </a:p>
          <a:p>
            <a:r>
              <a:rPr lang="nl-NL" dirty="0"/>
              <a:t>Let op bij diabetes vals hoge uitslag geven, door minder elasticiteit van de arteriën door arteriosclerose.</a:t>
            </a:r>
          </a:p>
          <a:p>
            <a:endParaRPr lang="nl-NL" dirty="0"/>
          </a:p>
        </p:txBody>
      </p:sp>
      <p:pic>
        <p:nvPicPr>
          <p:cNvPr id="4" name="Afbeelding 3">
            <a:extLst>
              <a:ext uri="{FF2B5EF4-FFF2-40B4-BE49-F238E27FC236}">
                <a16:creationId xmlns:a16="http://schemas.microsoft.com/office/drawing/2014/main" id="{85D41705-5BF0-4C0A-8188-7B5BDC5ECFC0}"/>
              </a:ext>
            </a:extLst>
          </p:cNvPr>
          <p:cNvPicPr>
            <a:picLocks noChangeAspect="1"/>
          </p:cNvPicPr>
          <p:nvPr/>
        </p:nvPicPr>
        <p:blipFill>
          <a:blip r:embed="rId2"/>
          <a:stretch>
            <a:fillRect/>
          </a:stretch>
        </p:blipFill>
        <p:spPr>
          <a:xfrm>
            <a:off x="7894959" y="1519542"/>
            <a:ext cx="3377982" cy="3818915"/>
          </a:xfrm>
          <a:prstGeom prst="rect">
            <a:avLst/>
          </a:prstGeom>
        </p:spPr>
      </p:pic>
    </p:spTree>
    <p:extLst>
      <p:ext uri="{BB962C8B-B14F-4D97-AF65-F5344CB8AC3E}">
        <p14:creationId xmlns:p14="http://schemas.microsoft.com/office/powerpoint/2010/main" val="4359534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DE5DAEF33F64C982422B3389763AF" ma:contentTypeVersion="16" ma:contentTypeDescription="Een nieuw document maken." ma:contentTypeScope="" ma:versionID="36f226cb62eb1ae30d41510955fc9962">
  <xsd:schema xmlns:xsd="http://www.w3.org/2001/XMLSchema" xmlns:xs="http://www.w3.org/2001/XMLSchema" xmlns:p="http://schemas.microsoft.com/office/2006/metadata/properties" xmlns:ns2="5e52b71e-b66d-420e-9620-fb9cb6ae07ad" xmlns:ns3="7e0d39ff-431d-43cc-9e91-3f2f0c005d5c" targetNamespace="http://schemas.microsoft.com/office/2006/metadata/properties" ma:root="true" ma:fieldsID="6466b9c01e5a94ef7cff3b7bdc3df91a" ns2:_="" ns3:_="">
    <xsd:import namespace="5e52b71e-b66d-420e-9620-fb9cb6ae07ad"/>
    <xsd:import namespace="7e0d39ff-431d-43cc-9e91-3f2f0c005d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b71e-b66d-420e-9620-fb9cb6ae07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c7fe576-9d7c-400e-b969-b0d5d59631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0d39ff-431d-43cc-9e91-3f2f0c005d5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3bb3b0f-49a1-447d-97ee-efad6abaa5eb}" ma:internalName="TaxCatchAll" ma:showField="CatchAllData" ma:web="7e0d39ff-431d-43cc-9e91-3f2f0c005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0d39ff-431d-43cc-9e91-3f2f0c005d5c" xsi:nil="true"/>
    <lcf76f155ced4ddcb4097134ff3c332f xmlns="5e52b71e-b66d-420e-9620-fb9cb6ae07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BDAD57-0900-4158-9773-32CB81ACA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b71e-b66d-420e-9620-fb9cb6ae07ad"/>
    <ds:schemaRef ds:uri="7e0d39ff-431d-43cc-9e91-3f2f0c005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BA66CF-9446-409A-9BD0-2C4E481DDA5E}">
  <ds:schemaRefs>
    <ds:schemaRef ds:uri="http://schemas.microsoft.com/office/infopath/2007/PartnerControls"/>
    <ds:schemaRef ds:uri="5e52b71e-b66d-420e-9620-fb9cb6ae07ad"/>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e0d39ff-431d-43cc-9e91-3f2f0c005d5c"/>
    <ds:schemaRef ds:uri="http://www.w3.org/XML/1998/namespace"/>
    <ds:schemaRef ds:uri="http://purl.org/dc/dcmitype/"/>
    <ds:schemaRef ds:uri="b32d299e-c83e-4677-a2f6-0f06245afe99"/>
    <ds:schemaRef ds:uri="ecfbcafd-32ea-4bd3-98a5-3ae992deaa2a"/>
  </ds:schemaRefs>
</ds:datastoreItem>
</file>

<file path=customXml/itemProps3.xml><?xml version="1.0" encoding="utf-8"?>
<ds:datastoreItem xmlns:ds="http://schemas.openxmlformats.org/officeDocument/2006/customXml" ds:itemID="{7FCBCF46-F7CF-4AE3-A7FD-DEC70D25FE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784</Words>
  <Application>Microsoft Macintosh PowerPoint</Application>
  <PresentationFormat>Breedbeeld</PresentationFormat>
  <Paragraphs>129</Paragraphs>
  <Slides>20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Arial Narrow</vt:lpstr>
      <vt:lpstr>Calibri</vt:lpstr>
      <vt:lpstr>Franklin Gothic Book</vt:lpstr>
      <vt:lpstr>Franklin Gothic Demi</vt:lpstr>
      <vt:lpstr>Wingdings</vt:lpstr>
      <vt:lpstr>Kantoorthema</vt:lpstr>
      <vt:lpstr>De diabetische voet</vt:lpstr>
      <vt:lpstr>Inhoud</vt:lpstr>
      <vt:lpstr>1. Definitie diabetische voet</vt:lpstr>
      <vt:lpstr>2. Anatomie/fysiologie/pathologie</vt:lpstr>
      <vt:lpstr>3. Oorzaak</vt:lpstr>
      <vt:lpstr>4. Polyneuropathie</vt:lpstr>
      <vt:lpstr>5. Lichamelijk onderzoek</vt:lpstr>
      <vt:lpstr>PowerPoint-presentatie</vt:lpstr>
      <vt:lpstr>6. Diagnostiek</vt:lpstr>
      <vt:lpstr>6. Diagnostiek</vt:lpstr>
      <vt:lpstr>6. Diagnostiek</vt:lpstr>
      <vt:lpstr>7. Medische behandelopties</vt:lpstr>
      <vt:lpstr>8. Wat kan de patiënt zelf doen?</vt:lpstr>
      <vt:lpstr>9. Preventie</vt:lpstr>
      <vt:lpstr>10. Verpleegkundige interventies</vt:lpstr>
      <vt:lpstr>11. Visie op de diabetische voet vanuit landelijke richtlijnen</vt:lpstr>
      <vt:lpstr>Multiple choice vragen</vt:lpstr>
      <vt:lpstr>PowerPoint-presentatie</vt:lpstr>
      <vt:lpstr>Bronnen/literatuur</vt:lpstr>
      <vt:lpstr>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Lindsey Huebers - Jongen</dc:creator>
  <cp:lastModifiedBy>chelsea van dalsen</cp:lastModifiedBy>
  <cp:revision>10</cp:revision>
  <dcterms:created xsi:type="dcterms:W3CDTF">2021-04-28T08:08:25Z</dcterms:created>
  <dcterms:modified xsi:type="dcterms:W3CDTF">2024-05-27T14:29:03Z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0x0101007D40E6EEC544254D99E9CDF8E00FAC84</vt:lpwstr>
  </property>
</Properties>
</file>